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slides/slide62.xml" ContentType="application/vnd.openxmlformats-officedocument.presentationml.slide+xml"/>
  <Override PartName="/ppt/slides/slide63.xml" ContentType="application/vnd.openxmlformats-officedocument.presentationml.slide+xml"/>
  <Override PartName="/ppt/slides/slide64.xml" ContentType="application/vnd.openxmlformats-officedocument.presentationml.slide+xml"/>
  <Override PartName="/ppt/slides/slide65.xml" ContentType="application/vnd.openxmlformats-officedocument.presentationml.slide+xml"/>
  <Override PartName="/ppt/slides/slide66.xml" ContentType="application/vnd.openxmlformats-officedocument.presentationml.slide+xml"/>
  <Override PartName="/ppt/slides/slide67.xml" ContentType="application/vnd.openxmlformats-officedocument.presentationml.slide+xml"/>
  <Override PartName="/ppt/slides/slide68.xml" ContentType="application/vnd.openxmlformats-officedocument.presentationml.slide+xml"/>
  <Override PartName="/ppt/slides/slide69.xml" ContentType="application/vnd.openxmlformats-officedocument.presentationml.slide+xml"/>
  <Override PartName="/ppt/slides/slide70.xml" ContentType="application/vnd.openxmlformats-officedocument.presentationml.slide+xml"/>
  <Override PartName="/ppt/slides/slide71.xml" ContentType="application/vnd.openxmlformats-officedocument.presentationml.slide+xml"/>
  <Override PartName="/ppt/slides/slide72.xml" ContentType="application/vnd.openxmlformats-officedocument.presentationml.slide+xml"/>
  <Override PartName="/ppt/slides/slide73.xml" ContentType="application/vnd.openxmlformats-officedocument.presentationml.slide+xml"/>
  <Override PartName="/ppt/slides/slide74.xml" ContentType="application/vnd.openxmlformats-officedocument.presentationml.slide+xml"/>
  <Override PartName="/ppt/slides/slide75.xml" ContentType="application/vnd.openxmlformats-officedocument.presentationml.slide+xml"/>
  <Override PartName="/ppt/slides/slide76.xml" ContentType="application/vnd.openxmlformats-officedocument.presentationml.slide+xml"/>
  <Override PartName="/ppt/slides/slide77.xml" ContentType="application/vnd.openxmlformats-officedocument.presentationml.slide+xml"/>
  <Override PartName="/ppt/slides/slide78.xml" ContentType="application/vnd.openxmlformats-officedocument.presentationml.slide+xml"/>
  <Override PartName="/ppt/slides/slide79.xml" ContentType="application/vnd.openxmlformats-officedocument.presentationml.slide+xml"/>
  <Override PartName="/ppt/slides/slide80.xml" ContentType="application/vnd.openxmlformats-officedocument.presentationml.slide+xml"/>
  <Override PartName="/ppt/slides/slide81.xml" ContentType="application/vnd.openxmlformats-officedocument.presentationml.slide+xml"/>
  <Override PartName="/ppt/slides/slide82.xml" ContentType="application/vnd.openxmlformats-officedocument.presentationml.slide+xml"/>
  <Override PartName="/ppt/slides/slide83.xml" ContentType="application/vnd.openxmlformats-officedocument.presentationml.slide+xml"/>
  <Override PartName="/ppt/slides/slide84.xml" ContentType="application/vnd.openxmlformats-officedocument.presentationml.slide+xml"/>
  <Override PartName="/ppt/slides/slide85.xml" ContentType="application/vnd.openxmlformats-officedocument.presentationml.slide+xml"/>
  <Override PartName="/ppt/slides/slide86.xml" ContentType="application/vnd.openxmlformats-officedocument.presentationml.slide+xml"/>
  <Override PartName="/ppt/slides/slide87.xml" ContentType="application/vnd.openxmlformats-officedocument.presentationml.slide+xml"/>
  <Override PartName="/ppt/slides/slide88.xml" ContentType="application/vnd.openxmlformats-officedocument.presentationml.slide+xml"/>
  <Override PartName="/ppt/slides/slide89.xml" ContentType="application/vnd.openxmlformats-officedocument.presentationml.slide+xml"/>
  <Override PartName="/ppt/slides/slide90.xml" ContentType="application/vnd.openxmlformats-officedocument.presentationml.slide+xml"/>
  <Override PartName="/ppt/slides/slide91.xml" ContentType="application/vnd.openxmlformats-officedocument.presentationml.slide+xml"/>
  <Override PartName="/ppt/slides/slide92.xml" ContentType="application/vnd.openxmlformats-officedocument.presentationml.slide+xml"/>
  <Override PartName="/ppt/slides/slide93.xml" ContentType="application/vnd.openxmlformats-officedocument.presentationml.slide+xml"/>
  <Override PartName="/ppt/slides/slide94.xml" ContentType="application/vnd.openxmlformats-officedocument.presentationml.slide+xml"/>
  <Override PartName="/ppt/slides/slide95.xml" ContentType="application/vnd.openxmlformats-officedocument.presentationml.slide+xml"/>
  <Override PartName="/ppt/slides/slide96.xml" ContentType="application/vnd.openxmlformats-officedocument.presentationml.slide+xml"/>
  <Override PartName="/ppt/slides/slide97.xml" ContentType="application/vnd.openxmlformats-officedocument.presentationml.slide+xml"/>
  <Override PartName="/ppt/slides/slide9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00"/>
  </p:notesMasterIdLst>
  <p:sldIdLst>
    <p:sldId id="256" r:id="rId2"/>
    <p:sldId id="258" r:id="rId3"/>
    <p:sldId id="296" r:id="rId4"/>
    <p:sldId id="456" r:id="rId5"/>
    <p:sldId id="457" r:id="rId6"/>
    <p:sldId id="458" r:id="rId7"/>
    <p:sldId id="459" r:id="rId8"/>
    <p:sldId id="466" r:id="rId9"/>
    <p:sldId id="465" r:id="rId10"/>
    <p:sldId id="464" r:id="rId11"/>
    <p:sldId id="467" r:id="rId12"/>
    <p:sldId id="463" r:id="rId13"/>
    <p:sldId id="462" r:id="rId14"/>
    <p:sldId id="468" r:id="rId15"/>
    <p:sldId id="461" r:id="rId16"/>
    <p:sldId id="460" r:id="rId17"/>
    <p:sldId id="471" r:id="rId18"/>
    <p:sldId id="469" r:id="rId19"/>
    <p:sldId id="470" r:id="rId20"/>
    <p:sldId id="472" r:id="rId21"/>
    <p:sldId id="474" r:id="rId22"/>
    <p:sldId id="473" r:id="rId23"/>
    <p:sldId id="476" r:id="rId24"/>
    <p:sldId id="475" r:id="rId25"/>
    <p:sldId id="477" r:id="rId26"/>
    <p:sldId id="478" r:id="rId27"/>
    <p:sldId id="480" r:id="rId28"/>
    <p:sldId id="539" r:id="rId29"/>
    <p:sldId id="540" r:id="rId30"/>
    <p:sldId id="479" r:id="rId31"/>
    <p:sldId id="481" r:id="rId32"/>
    <p:sldId id="482" r:id="rId33"/>
    <p:sldId id="485" r:id="rId34"/>
    <p:sldId id="486" r:id="rId35"/>
    <p:sldId id="487" r:id="rId36"/>
    <p:sldId id="488" r:id="rId37"/>
    <p:sldId id="490" r:id="rId38"/>
    <p:sldId id="489" r:id="rId39"/>
    <p:sldId id="491" r:id="rId40"/>
    <p:sldId id="492" r:id="rId41"/>
    <p:sldId id="494" r:id="rId42"/>
    <p:sldId id="495" r:id="rId43"/>
    <p:sldId id="496" r:id="rId44"/>
    <p:sldId id="499" r:id="rId45"/>
    <p:sldId id="500" r:id="rId46"/>
    <p:sldId id="501" r:id="rId47"/>
    <p:sldId id="502" r:id="rId48"/>
    <p:sldId id="493" r:id="rId49"/>
    <p:sldId id="503" r:id="rId50"/>
    <p:sldId id="498" r:id="rId51"/>
    <p:sldId id="543" r:id="rId52"/>
    <p:sldId id="544" r:id="rId53"/>
    <p:sldId id="545" r:id="rId54"/>
    <p:sldId id="546" r:id="rId55"/>
    <p:sldId id="541" r:id="rId56"/>
    <p:sldId id="542" r:id="rId57"/>
    <p:sldId id="504" r:id="rId58"/>
    <p:sldId id="497" r:id="rId59"/>
    <p:sldId id="505" r:id="rId60"/>
    <p:sldId id="508" r:id="rId61"/>
    <p:sldId id="483" r:id="rId62"/>
    <p:sldId id="507" r:id="rId63"/>
    <p:sldId id="524" r:id="rId64"/>
    <p:sldId id="523" r:id="rId65"/>
    <p:sldId id="522" r:id="rId66"/>
    <p:sldId id="525" r:id="rId67"/>
    <p:sldId id="521" r:id="rId68"/>
    <p:sldId id="520" r:id="rId69"/>
    <p:sldId id="512" r:id="rId70"/>
    <p:sldId id="511" r:id="rId71"/>
    <p:sldId id="513" r:id="rId72"/>
    <p:sldId id="514" r:id="rId73"/>
    <p:sldId id="515" r:id="rId74"/>
    <p:sldId id="516" r:id="rId75"/>
    <p:sldId id="518" r:id="rId76"/>
    <p:sldId id="517" r:id="rId77"/>
    <p:sldId id="519" r:id="rId78"/>
    <p:sldId id="526" r:id="rId79"/>
    <p:sldId id="530" r:id="rId80"/>
    <p:sldId id="531" r:id="rId81"/>
    <p:sldId id="529" r:id="rId82"/>
    <p:sldId id="528" r:id="rId83"/>
    <p:sldId id="527" r:id="rId84"/>
    <p:sldId id="532" r:id="rId85"/>
    <p:sldId id="533" r:id="rId86"/>
    <p:sldId id="534" r:id="rId87"/>
    <p:sldId id="535" r:id="rId88"/>
    <p:sldId id="536" r:id="rId89"/>
    <p:sldId id="548" r:id="rId90"/>
    <p:sldId id="547" r:id="rId91"/>
    <p:sldId id="550" r:id="rId92"/>
    <p:sldId id="549" r:id="rId93"/>
    <p:sldId id="551" r:id="rId94"/>
    <p:sldId id="552" r:id="rId95"/>
    <p:sldId id="553" r:id="rId96"/>
    <p:sldId id="537" r:id="rId97"/>
    <p:sldId id="484" r:id="rId98"/>
    <p:sldId id="509" r:id="rId99"/>
  </p:sldIdLst>
  <p:sldSz cx="12192000" cy="6858000"/>
  <p:notesSz cx="6858000" cy="9144000"/>
  <p:defaultTextStyle>
    <a:defPPr>
      <a:defRPr lang="pt-B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Estilo Médio 2 - Ênfase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3235" autoAdjust="0"/>
    <p:restoredTop sz="94660"/>
  </p:normalViewPr>
  <p:slideViewPr>
    <p:cSldViewPr snapToGrid="0">
      <p:cViewPr varScale="1">
        <p:scale>
          <a:sx n="65" d="100"/>
          <a:sy n="65" d="100"/>
        </p:scale>
        <p:origin x="1008" y="1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26" Type="http://schemas.openxmlformats.org/officeDocument/2006/relationships/slide" Target="slides/slide25.xml"/><Relationship Id="rId21" Type="http://schemas.openxmlformats.org/officeDocument/2006/relationships/slide" Target="slides/slide20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63" Type="http://schemas.openxmlformats.org/officeDocument/2006/relationships/slide" Target="slides/slide62.xml"/><Relationship Id="rId68" Type="http://schemas.openxmlformats.org/officeDocument/2006/relationships/slide" Target="slides/slide67.xml"/><Relationship Id="rId84" Type="http://schemas.openxmlformats.org/officeDocument/2006/relationships/slide" Target="slides/slide83.xml"/><Relationship Id="rId89" Type="http://schemas.openxmlformats.org/officeDocument/2006/relationships/slide" Target="slides/slide88.xml"/><Relationship Id="rId16" Type="http://schemas.openxmlformats.org/officeDocument/2006/relationships/slide" Target="slides/slide15.xml"/><Relationship Id="rId11" Type="http://schemas.openxmlformats.org/officeDocument/2006/relationships/slide" Target="slides/slide10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74" Type="http://schemas.openxmlformats.org/officeDocument/2006/relationships/slide" Target="slides/slide73.xml"/><Relationship Id="rId79" Type="http://schemas.openxmlformats.org/officeDocument/2006/relationships/slide" Target="slides/slide78.xml"/><Relationship Id="rId102" Type="http://schemas.openxmlformats.org/officeDocument/2006/relationships/viewProps" Target="viewProps.xml"/><Relationship Id="rId5" Type="http://schemas.openxmlformats.org/officeDocument/2006/relationships/slide" Target="slides/slide4.xml"/><Relationship Id="rId90" Type="http://schemas.openxmlformats.org/officeDocument/2006/relationships/slide" Target="slides/slide89.xml"/><Relationship Id="rId95" Type="http://schemas.openxmlformats.org/officeDocument/2006/relationships/slide" Target="slides/slide94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64" Type="http://schemas.openxmlformats.org/officeDocument/2006/relationships/slide" Target="slides/slide63.xml"/><Relationship Id="rId69" Type="http://schemas.openxmlformats.org/officeDocument/2006/relationships/slide" Target="slides/slide68.xml"/><Relationship Id="rId80" Type="http://schemas.openxmlformats.org/officeDocument/2006/relationships/slide" Target="slides/slide79.xml"/><Relationship Id="rId85" Type="http://schemas.openxmlformats.org/officeDocument/2006/relationships/slide" Target="slides/slide84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slide" Target="slides/slide58.xml"/><Relationship Id="rId67" Type="http://schemas.openxmlformats.org/officeDocument/2006/relationships/slide" Target="slides/slide66.xml"/><Relationship Id="rId103" Type="http://schemas.openxmlformats.org/officeDocument/2006/relationships/theme" Target="theme/theme1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slide" Target="slides/slide61.xml"/><Relationship Id="rId70" Type="http://schemas.openxmlformats.org/officeDocument/2006/relationships/slide" Target="slides/slide69.xml"/><Relationship Id="rId75" Type="http://schemas.openxmlformats.org/officeDocument/2006/relationships/slide" Target="slides/slide74.xml"/><Relationship Id="rId83" Type="http://schemas.openxmlformats.org/officeDocument/2006/relationships/slide" Target="slides/slide82.xml"/><Relationship Id="rId88" Type="http://schemas.openxmlformats.org/officeDocument/2006/relationships/slide" Target="slides/slide87.xml"/><Relationship Id="rId91" Type="http://schemas.openxmlformats.org/officeDocument/2006/relationships/slide" Target="slides/slide90.xml"/><Relationship Id="rId96" Type="http://schemas.openxmlformats.org/officeDocument/2006/relationships/slide" Target="slides/slide95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10" Type="http://schemas.openxmlformats.org/officeDocument/2006/relationships/slide" Target="slides/slide9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slide" Target="slides/slide59.xml"/><Relationship Id="rId65" Type="http://schemas.openxmlformats.org/officeDocument/2006/relationships/slide" Target="slides/slide64.xml"/><Relationship Id="rId73" Type="http://schemas.openxmlformats.org/officeDocument/2006/relationships/slide" Target="slides/slide72.xml"/><Relationship Id="rId78" Type="http://schemas.openxmlformats.org/officeDocument/2006/relationships/slide" Target="slides/slide77.xml"/><Relationship Id="rId81" Type="http://schemas.openxmlformats.org/officeDocument/2006/relationships/slide" Target="slides/slide80.xml"/><Relationship Id="rId86" Type="http://schemas.openxmlformats.org/officeDocument/2006/relationships/slide" Target="slides/slide85.xml"/><Relationship Id="rId94" Type="http://schemas.openxmlformats.org/officeDocument/2006/relationships/slide" Target="slides/slide93.xml"/><Relationship Id="rId99" Type="http://schemas.openxmlformats.org/officeDocument/2006/relationships/slide" Target="slides/slide98.xml"/><Relationship Id="rId101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9" Type="http://schemas.openxmlformats.org/officeDocument/2006/relationships/slide" Target="slides/slide38.xml"/><Relationship Id="rId34" Type="http://schemas.openxmlformats.org/officeDocument/2006/relationships/slide" Target="slides/slide33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76" Type="http://schemas.openxmlformats.org/officeDocument/2006/relationships/slide" Target="slides/slide75.xml"/><Relationship Id="rId97" Type="http://schemas.openxmlformats.org/officeDocument/2006/relationships/slide" Target="slides/slide96.xml"/><Relationship Id="rId104" Type="http://schemas.openxmlformats.org/officeDocument/2006/relationships/tableStyles" Target="tableStyles.xml"/><Relationship Id="rId7" Type="http://schemas.openxmlformats.org/officeDocument/2006/relationships/slide" Target="slides/slide6.xml"/><Relationship Id="rId71" Type="http://schemas.openxmlformats.org/officeDocument/2006/relationships/slide" Target="slides/slide70.xml"/><Relationship Id="rId92" Type="http://schemas.openxmlformats.org/officeDocument/2006/relationships/slide" Target="slides/slide91.xml"/><Relationship Id="rId2" Type="http://schemas.openxmlformats.org/officeDocument/2006/relationships/slide" Target="slides/slide1.xml"/><Relationship Id="rId29" Type="http://schemas.openxmlformats.org/officeDocument/2006/relationships/slide" Target="slides/slide28.xml"/><Relationship Id="rId24" Type="http://schemas.openxmlformats.org/officeDocument/2006/relationships/slide" Target="slides/slide23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66" Type="http://schemas.openxmlformats.org/officeDocument/2006/relationships/slide" Target="slides/slide65.xml"/><Relationship Id="rId87" Type="http://schemas.openxmlformats.org/officeDocument/2006/relationships/slide" Target="slides/slide86.xml"/><Relationship Id="rId61" Type="http://schemas.openxmlformats.org/officeDocument/2006/relationships/slide" Target="slides/slide60.xml"/><Relationship Id="rId82" Type="http://schemas.openxmlformats.org/officeDocument/2006/relationships/slide" Target="slides/slide81.xml"/><Relationship Id="rId19" Type="http://schemas.openxmlformats.org/officeDocument/2006/relationships/slide" Target="slides/slide18.xml"/><Relationship Id="rId14" Type="http://schemas.openxmlformats.org/officeDocument/2006/relationships/slide" Target="slides/slide13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56" Type="http://schemas.openxmlformats.org/officeDocument/2006/relationships/slide" Target="slides/slide55.xml"/><Relationship Id="rId77" Type="http://schemas.openxmlformats.org/officeDocument/2006/relationships/slide" Target="slides/slide76.xml"/><Relationship Id="rId100" Type="http://schemas.openxmlformats.org/officeDocument/2006/relationships/notesMaster" Target="notesMasters/notesMaster1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72" Type="http://schemas.openxmlformats.org/officeDocument/2006/relationships/slide" Target="slides/slide71.xml"/><Relationship Id="rId93" Type="http://schemas.openxmlformats.org/officeDocument/2006/relationships/slide" Target="slides/slide92.xml"/><Relationship Id="rId98" Type="http://schemas.openxmlformats.org/officeDocument/2006/relationships/slide" Target="slides/slide97.xml"/><Relationship Id="rId3" Type="http://schemas.openxmlformats.org/officeDocument/2006/relationships/slide" Target="slides/slide2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Cabeçalh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A545B74-214C-4146-9440-9E97D4293212}" type="datetimeFigureOut">
              <a:rPr lang="pt-BR" smtClean="0"/>
              <a:t>22/05/2026</a:t>
            </a:fld>
            <a:endParaRPr lang="pt-BR"/>
          </a:p>
        </p:txBody>
      </p:sp>
      <p:sp>
        <p:nvSpPr>
          <p:cNvPr id="4" name="Espaço Reservado para Imagem de Slide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pt-BR"/>
          </a:p>
        </p:txBody>
      </p:sp>
      <p:sp>
        <p:nvSpPr>
          <p:cNvPr id="5" name="Espaço Reservado para Anotaçõ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48178F6-472E-438A-B565-DFCBC70FD87C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27278880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5042BE55-B204-6BF6-E431-262887A6D13A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pt-BR"/>
              <a:t>Clique para editar o título Mestre</a:t>
            </a:r>
          </a:p>
        </p:txBody>
      </p:sp>
      <p:sp>
        <p:nvSpPr>
          <p:cNvPr id="3" name="Subtítulo 2">
            <a:extLst>
              <a:ext uri="{FF2B5EF4-FFF2-40B4-BE49-F238E27FC236}">
                <a16:creationId xmlns:a16="http://schemas.microsoft.com/office/drawing/2014/main" id="{D79033D7-992E-3442-8A5A-AAA0EE031537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pt-BR"/>
              <a:t>Clique para editar o estilo do subtítulo Mestre</a:t>
            </a:r>
          </a:p>
        </p:txBody>
      </p:sp>
      <p:sp>
        <p:nvSpPr>
          <p:cNvPr id="4" name="Espaço Reservado para Data 3">
            <a:extLst>
              <a:ext uri="{FF2B5EF4-FFF2-40B4-BE49-F238E27FC236}">
                <a16:creationId xmlns:a16="http://schemas.microsoft.com/office/drawing/2014/main" id="{A5D32E0E-EA1D-FE3A-0BB1-F590A7B7E65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0E54DF-7F6D-4BBB-A531-B7196381DF8D}" type="datetimeFigureOut">
              <a:rPr lang="pt-BR" smtClean="0"/>
              <a:t>22/05/2026</a:t>
            </a:fld>
            <a:endParaRPr lang="pt-BR"/>
          </a:p>
        </p:txBody>
      </p:sp>
      <p:sp>
        <p:nvSpPr>
          <p:cNvPr id="5" name="Espaço Reservado para Rodapé 4">
            <a:extLst>
              <a:ext uri="{FF2B5EF4-FFF2-40B4-BE49-F238E27FC236}">
                <a16:creationId xmlns:a16="http://schemas.microsoft.com/office/drawing/2014/main" id="{5A13FA6A-2F53-B0F7-4001-82D349BBA63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>
            <a:extLst>
              <a:ext uri="{FF2B5EF4-FFF2-40B4-BE49-F238E27FC236}">
                <a16:creationId xmlns:a16="http://schemas.microsoft.com/office/drawing/2014/main" id="{3A517D8E-37E8-CFA3-D676-5A586575548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D81CA5-82F4-47B1-BD2C-9AC74FB8A4E5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4973420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E289431D-B766-599A-DF56-3A00C980557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Conteúdo 2">
            <a:extLst>
              <a:ext uri="{FF2B5EF4-FFF2-40B4-BE49-F238E27FC236}">
                <a16:creationId xmlns:a16="http://schemas.microsoft.com/office/drawing/2014/main" id="{07B2CF22-FBD7-5ADC-5A42-338307E8043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Data 3">
            <a:extLst>
              <a:ext uri="{FF2B5EF4-FFF2-40B4-BE49-F238E27FC236}">
                <a16:creationId xmlns:a16="http://schemas.microsoft.com/office/drawing/2014/main" id="{001FD802-0951-460B-805C-4933428A77C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0E54DF-7F6D-4BBB-A531-B7196381DF8D}" type="datetimeFigureOut">
              <a:rPr lang="pt-BR" smtClean="0"/>
              <a:t>22/05/2026</a:t>
            </a:fld>
            <a:endParaRPr lang="pt-BR"/>
          </a:p>
        </p:txBody>
      </p:sp>
      <p:sp>
        <p:nvSpPr>
          <p:cNvPr id="5" name="Espaço Reservado para Rodapé 4">
            <a:extLst>
              <a:ext uri="{FF2B5EF4-FFF2-40B4-BE49-F238E27FC236}">
                <a16:creationId xmlns:a16="http://schemas.microsoft.com/office/drawing/2014/main" id="{1459372C-49AC-42D1-8733-67B614AF9CF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>
            <a:extLst>
              <a:ext uri="{FF2B5EF4-FFF2-40B4-BE49-F238E27FC236}">
                <a16:creationId xmlns:a16="http://schemas.microsoft.com/office/drawing/2014/main" id="{76EE5403-D32D-4957-0616-4DA3C0B505E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D81CA5-82F4-47B1-BD2C-9AC74FB8A4E5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72328707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5E79E7C9-F74E-DAF2-5909-5F89F7D6CFF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Texto 2">
            <a:extLst>
              <a:ext uri="{FF2B5EF4-FFF2-40B4-BE49-F238E27FC236}">
                <a16:creationId xmlns:a16="http://schemas.microsoft.com/office/drawing/2014/main" id="{45A0902E-8561-F55C-E951-DE4928DEED3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4" name="Espaço Reservado para Data 3">
            <a:extLst>
              <a:ext uri="{FF2B5EF4-FFF2-40B4-BE49-F238E27FC236}">
                <a16:creationId xmlns:a16="http://schemas.microsoft.com/office/drawing/2014/main" id="{4CF9DF93-0AA1-7260-10F7-14056196322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0E54DF-7F6D-4BBB-A531-B7196381DF8D}" type="datetimeFigureOut">
              <a:rPr lang="pt-BR" smtClean="0"/>
              <a:t>22/05/2026</a:t>
            </a:fld>
            <a:endParaRPr lang="pt-BR"/>
          </a:p>
        </p:txBody>
      </p:sp>
      <p:sp>
        <p:nvSpPr>
          <p:cNvPr id="5" name="Espaço Reservado para Rodapé 4">
            <a:extLst>
              <a:ext uri="{FF2B5EF4-FFF2-40B4-BE49-F238E27FC236}">
                <a16:creationId xmlns:a16="http://schemas.microsoft.com/office/drawing/2014/main" id="{1737A46F-B3A5-8491-CA0D-B01B920D538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>
            <a:extLst>
              <a:ext uri="{FF2B5EF4-FFF2-40B4-BE49-F238E27FC236}">
                <a16:creationId xmlns:a16="http://schemas.microsoft.com/office/drawing/2014/main" id="{E5709F5D-7801-49B9-6E67-4A21C2C6941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D81CA5-82F4-47B1-BD2C-9AC74FB8A4E5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20271930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99CA1E11-1159-6B66-6704-CDCC12DA44E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Conteúdo 2">
            <a:extLst>
              <a:ext uri="{FF2B5EF4-FFF2-40B4-BE49-F238E27FC236}">
                <a16:creationId xmlns:a16="http://schemas.microsoft.com/office/drawing/2014/main" id="{38712C4B-896C-DF53-EB79-0D8B76E759D6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Conteúdo 3">
            <a:extLst>
              <a:ext uri="{FF2B5EF4-FFF2-40B4-BE49-F238E27FC236}">
                <a16:creationId xmlns:a16="http://schemas.microsoft.com/office/drawing/2014/main" id="{7457E9BF-2D3D-0BCC-5EC8-CFD19DB82DF6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5" name="Espaço Reservado para Data 4">
            <a:extLst>
              <a:ext uri="{FF2B5EF4-FFF2-40B4-BE49-F238E27FC236}">
                <a16:creationId xmlns:a16="http://schemas.microsoft.com/office/drawing/2014/main" id="{4D4F8C71-3A14-00A9-06AB-10D0F46EDD5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0E54DF-7F6D-4BBB-A531-B7196381DF8D}" type="datetimeFigureOut">
              <a:rPr lang="pt-BR" smtClean="0"/>
              <a:t>22/05/2026</a:t>
            </a:fld>
            <a:endParaRPr lang="pt-BR"/>
          </a:p>
        </p:txBody>
      </p:sp>
      <p:sp>
        <p:nvSpPr>
          <p:cNvPr id="6" name="Espaço Reservado para Rodapé 5">
            <a:extLst>
              <a:ext uri="{FF2B5EF4-FFF2-40B4-BE49-F238E27FC236}">
                <a16:creationId xmlns:a16="http://schemas.microsoft.com/office/drawing/2014/main" id="{87E05F61-C77F-4547-AA28-BD5BE8D3BE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>
            <a:extLst>
              <a:ext uri="{FF2B5EF4-FFF2-40B4-BE49-F238E27FC236}">
                <a16:creationId xmlns:a16="http://schemas.microsoft.com/office/drawing/2014/main" id="{C04049BE-A71E-3536-9316-A3B1942B45B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D81CA5-82F4-47B1-BD2C-9AC74FB8A4E5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06068932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56D77BEF-DACB-31A4-3CD0-B7B181DD286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Texto 2">
            <a:extLst>
              <a:ext uri="{FF2B5EF4-FFF2-40B4-BE49-F238E27FC236}">
                <a16:creationId xmlns:a16="http://schemas.microsoft.com/office/drawing/2014/main" id="{40AE945D-D1E1-DDBD-797F-33D9A21D33E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4" name="Espaço Reservado para Conteúdo 3">
            <a:extLst>
              <a:ext uri="{FF2B5EF4-FFF2-40B4-BE49-F238E27FC236}">
                <a16:creationId xmlns:a16="http://schemas.microsoft.com/office/drawing/2014/main" id="{576E2B24-FAA8-49EA-7CC6-C9E9556296D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5" name="Espaço Reservado para Texto 4">
            <a:extLst>
              <a:ext uri="{FF2B5EF4-FFF2-40B4-BE49-F238E27FC236}">
                <a16:creationId xmlns:a16="http://schemas.microsoft.com/office/drawing/2014/main" id="{D5D77976-BFE9-A83A-1186-569538932896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6" name="Espaço Reservado para Conteúdo 5">
            <a:extLst>
              <a:ext uri="{FF2B5EF4-FFF2-40B4-BE49-F238E27FC236}">
                <a16:creationId xmlns:a16="http://schemas.microsoft.com/office/drawing/2014/main" id="{FB125493-2CC8-52EF-C317-46AB70C96AB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7" name="Espaço Reservado para Data 6">
            <a:extLst>
              <a:ext uri="{FF2B5EF4-FFF2-40B4-BE49-F238E27FC236}">
                <a16:creationId xmlns:a16="http://schemas.microsoft.com/office/drawing/2014/main" id="{89C4328A-D850-0896-FD2F-ED1C2468E59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0E54DF-7F6D-4BBB-A531-B7196381DF8D}" type="datetimeFigureOut">
              <a:rPr lang="pt-BR" smtClean="0"/>
              <a:t>22/05/2026</a:t>
            </a:fld>
            <a:endParaRPr lang="pt-BR"/>
          </a:p>
        </p:txBody>
      </p:sp>
      <p:sp>
        <p:nvSpPr>
          <p:cNvPr id="8" name="Espaço Reservado para Rodapé 7">
            <a:extLst>
              <a:ext uri="{FF2B5EF4-FFF2-40B4-BE49-F238E27FC236}">
                <a16:creationId xmlns:a16="http://schemas.microsoft.com/office/drawing/2014/main" id="{6654F820-1373-4809-8E86-AF7804A4E4A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Espaço Reservado para Número de Slide 8">
            <a:extLst>
              <a:ext uri="{FF2B5EF4-FFF2-40B4-BE49-F238E27FC236}">
                <a16:creationId xmlns:a16="http://schemas.microsoft.com/office/drawing/2014/main" id="{7D8EC8DA-1937-21FD-6EB5-725944A7147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D81CA5-82F4-47B1-BD2C-9AC74FB8A4E5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79747262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2765DFDD-02E1-F1AE-22B4-FECD7476258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Data 2">
            <a:extLst>
              <a:ext uri="{FF2B5EF4-FFF2-40B4-BE49-F238E27FC236}">
                <a16:creationId xmlns:a16="http://schemas.microsoft.com/office/drawing/2014/main" id="{B8464588-1451-B713-6840-0E745979AF8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0E54DF-7F6D-4BBB-A531-B7196381DF8D}" type="datetimeFigureOut">
              <a:rPr lang="pt-BR" smtClean="0"/>
              <a:t>22/05/2026</a:t>
            </a:fld>
            <a:endParaRPr lang="pt-BR"/>
          </a:p>
        </p:txBody>
      </p:sp>
      <p:sp>
        <p:nvSpPr>
          <p:cNvPr id="4" name="Espaço Reservado para Rodapé 3">
            <a:extLst>
              <a:ext uri="{FF2B5EF4-FFF2-40B4-BE49-F238E27FC236}">
                <a16:creationId xmlns:a16="http://schemas.microsoft.com/office/drawing/2014/main" id="{62AA5441-9AA9-BB57-581A-000830C9285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Espaço Reservado para Número de Slide 4">
            <a:extLst>
              <a:ext uri="{FF2B5EF4-FFF2-40B4-BE49-F238E27FC236}">
                <a16:creationId xmlns:a16="http://schemas.microsoft.com/office/drawing/2014/main" id="{C9994A67-7963-75FF-EA2F-F495EE78F6E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D81CA5-82F4-47B1-BD2C-9AC74FB8A4E5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54175307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Data 1">
            <a:extLst>
              <a:ext uri="{FF2B5EF4-FFF2-40B4-BE49-F238E27FC236}">
                <a16:creationId xmlns:a16="http://schemas.microsoft.com/office/drawing/2014/main" id="{DABD3FA2-332D-0AAF-1E66-8E0D188F3D8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0E54DF-7F6D-4BBB-A531-B7196381DF8D}" type="datetimeFigureOut">
              <a:rPr lang="pt-BR" smtClean="0"/>
              <a:t>22/05/2026</a:t>
            </a:fld>
            <a:endParaRPr lang="pt-BR"/>
          </a:p>
        </p:txBody>
      </p:sp>
      <p:sp>
        <p:nvSpPr>
          <p:cNvPr id="3" name="Espaço Reservado para Rodapé 2">
            <a:extLst>
              <a:ext uri="{FF2B5EF4-FFF2-40B4-BE49-F238E27FC236}">
                <a16:creationId xmlns:a16="http://schemas.microsoft.com/office/drawing/2014/main" id="{015471AC-C14E-087B-2713-65E703D73AC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Espaço Reservado para Número de Slide 3">
            <a:extLst>
              <a:ext uri="{FF2B5EF4-FFF2-40B4-BE49-F238E27FC236}">
                <a16:creationId xmlns:a16="http://schemas.microsoft.com/office/drawing/2014/main" id="{3D1F1D01-A68D-2A5C-E687-982FE26102D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D81CA5-82F4-47B1-BD2C-9AC74FB8A4E5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67870245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7F770ACD-FE2F-6816-2FE0-8D513D4453E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Conteúdo 2">
            <a:extLst>
              <a:ext uri="{FF2B5EF4-FFF2-40B4-BE49-F238E27FC236}">
                <a16:creationId xmlns:a16="http://schemas.microsoft.com/office/drawing/2014/main" id="{CA25B6E2-B354-EA76-0AF1-A00671F2C2C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Texto 3">
            <a:extLst>
              <a:ext uri="{FF2B5EF4-FFF2-40B4-BE49-F238E27FC236}">
                <a16:creationId xmlns:a16="http://schemas.microsoft.com/office/drawing/2014/main" id="{CC2E0883-A32C-7447-5370-30F692CE8B1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5" name="Espaço Reservado para Data 4">
            <a:extLst>
              <a:ext uri="{FF2B5EF4-FFF2-40B4-BE49-F238E27FC236}">
                <a16:creationId xmlns:a16="http://schemas.microsoft.com/office/drawing/2014/main" id="{9C9FDD11-B41B-B3EB-8418-8F067A9BFD2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0E54DF-7F6D-4BBB-A531-B7196381DF8D}" type="datetimeFigureOut">
              <a:rPr lang="pt-BR" smtClean="0"/>
              <a:t>22/05/2026</a:t>
            </a:fld>
            <a:endParaRPr lang="pt-BR"/>
          </a:p>
        </p:txBody>
      </p:sp>
      <p:sp>
        <p:nvSpPr>
          <p:cNvPr id="6" name="Espaço Reservado para Rodapé 5">
            <a:extLst>
              <a:ext uri="{FF2B5EF4-FFF2-40B4-BE49-F238E27FC236}">
                <a16:creationId xmlns:a16="http://schemas.microsoft.com/office/drawing/2014/main" id="{56091297-3543-D723-472C-CDE9E90D4EE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>
            <a:extLst>
              <a:ext uri="{FF2B5EF4-FFF2-40B4-BE49-F238E27FC236}">
                <a16:creationId xmlns:a16="http://schemas.microsoft.com/office/drawing/2014/main" id="{4D09A444-BB13-6509-B8EB-B356D14F227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D81CA5-82F4-47B1-BD2C-9AC74FB8A4E5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97427957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29FA2562-15BB-9BDA-9D63-63CBEB6538F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Imagem 2">
            <a:extLst>
              <a:ext uri="{FF2B5EF4-FFF2-40B4-BE49-F238E27FC236}">
                <a16:creationId xmlns:a16="http://schemas.microsoft.com/office/drawing/2014/main" id="{D0CF561F-043D-4543-0EF4-A016F941F73B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pt-BR"/>
          </a:p>
        </p:txBody>
      </p:sp>
      <p:sp>
        <p:nvSpPr>
          <p:cNvPr id="4" name="Espaço Reservado para Texto 3">
            <a:extLst>
              <a:ext uri="{FF2B5EF4-FFF2-40B4-BE49-F238E27FC236}">
                <a16:creationId xmlns:a16="http://schemas.microsoft.com/office/drawing/2014/main" id="{404907D3-DCC5-00B3-14C8-8EA1962192F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5" name="Espaço Reservado para Data 4">
            <a:extLst>
              <a:ext uri="{FF2B5EF4-FFF2-40B4-BE49-F238E27FC236}">
                <a16:creationId xmlns:a16="http://schemas.microsoft.com/office/drawing/2014/main" id="{84DA5959-1B42-AC0C-8AEC-A12EA31652B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0E54DF-7F6D-4BBB-A531-B7196381DF8D}" type="datetimeFigureOut">
              <a:rPr lang="pt-BR" smtClean="0"/>
              <a:t>22/05/2026</a:t>
            </a:fld>
            <a:endParaRPr lang="pt-BR"/>
          </a:p>
        </p:txBody>
      </p:sp>
      <p:sp>
        <p:nvSpPr>
          <p:cNvPr id="6" name="Espaço Reservado para Rodapé 5">
            <a:extLst>
              <a:ext uri="{FF2B5EF4-FFF2-40B4-BE49-F238E27FC236}">
                <a16:creationId xmlns:a16="http://schemas.microsoft.com/office/drawing/2014/main" id="{B3D6EC50-F94E-B774-F752-846DC7EC2BD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>
            <a:extLst>
              <a:ext uri="{FF2B5EF4-FFF2-40B4-BE49-F238E27FC236}">
                <a16:creationId xmlns:a16="http://schemas.microsoft.com/office/drawing/2014/main" id="{2501CE54-1506-AF19-A207-E71077BED11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D81CA5-82F4-47B1-BD2C-9AC74FB8A4E5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81717835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B594A78C-8716-A602-F954-7286E548EC9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Texto Vertical 2">
            <a:extLst>
              <a:ext uri="{FF2B5EF4-FFF2-40B4-BE49-F238E27FC236}">
                <a16:creationId xmlns:a16="http://schemas.microsoft.com/office/drawing/2014/main" id="{78163CFA-902B-6BEC-D5BB-788D2188EA71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Data 3">
            <a:extLst>
              <a:ext uri="{FF2B5EF4-FFF2-40B4-BE49-F238E27FC236}">
                <a16:creationId xmlns:a16="http://schemas.microsoft.com/office/drawing/2014/main" id="{F84B91BF-A526-F7DA-CCB9-EF566515550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0E54DF-7F6D-4BBB-A531-B7196381DF8D}" type="datetimeFigureOut">
              <a:rPr lang="pt-BR" smtClean="0"/>
              <a:t>22/05/2026</a:t>
            </a:fld>
            <a:endParaRPr lang="pt-BR"/>
          </a:p>
        </p:txBody>
      </p:sp>
      <p:sp>
        <p:nvSpPr>
          <p:cNvPr id="5" name="Espaço Reservado para Rodapé 4">
            <a:extLst>
              <a:ext uri="{FF2B5EF4-FFF2-40B4-BE49-F238E27FC236}">
                <a16:creationId xmlns:a16="http://schemas.microsoft.com/office/drawing/2014/main" id="{3B18E7EC-578C-3845-DC98-485CE0F46CF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>
            <a:extLst>
              <a:ext uri="{FF2B5EF4-FFF2-40B4-BE49-F238E27FC236}">
                <a16:creationId xmlns:a16="http://schemas.microsoft.com/office/drawing/2014/main" id="{46427DC6-1693-B2E1-63FB-968DE78464C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D81CA5-82F4-47B1-BD2C-9AC74FB8A4E5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69148956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exto e Títul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>
            <a:extLst>
              <a:ext uri="{FF2B5EF4-FFF2-40B4-BE49-F238E27FC236}">
                <a16:creationId xmlns:a16="http://schemas.microsoft.com/office/drawing/2014/main" id="{7E94A8C5-6D70-6D28-8F44-1894BE3B0947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Texto Vertical 2">
            <a:extLst>
              <a:ext uri="{FF2B5EF4-FFF2-40B4-BE49-F238E27FC236}">
                <a16:creationId xmlns:a16="http://schemas.microsoft.com/office/drawing/2014/main" id="{F56D67BF-D322-CE49-B266-C78839C51049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Data 3">
            <a:extLst>
              <a:ext uri="{FF2B5EF4-FFF2-40B4-BE49-F238E27FC236}">
                <a16:creationId xmlns:a16="http://schemas.microsoft.com/office/drawing/2014/main" id="{392804CF-FC4E-344F-880B-6083038FEE3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0E54DF-7F6D-4BBB-A531-B7196381DF8D}" type="datetimeFigureOut">
              <a:rPr lang="pt-BR" smtClean="0"/>
              <a:t>22/05/2026</a:t>
            </a:fld>
            <a:endParaRPr lang="pt-BR"/>
          </a:p>
        </p:txBody>
      </p:sp>
      <p:sp>
        <p:nvSpPr>
          <p:cNvPr id="5" name="Espaço Reservado para Rodapé 4">
            <a:extLst>
              <a:ext uri="{FF2B5EF4-FFF2-40B4-BE49-F238E27FC236}">
                <a16:creationId xmlns:a16="http://schemas.microsoft.com/office/drawing/2014/main" id="{40F9344B-71FC-3A60-CB08-00CB9CDD9FD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>
            <a:extLst>
              <a:ext uri="{FF2B5EF4-FFF2-40B4-BE49-F238E27FC236}">
                <a16:creationId xmlns:a16="http://schemas.microsoft.com/office/drawing/2014/main" id="{5F3B63B8-3756-EF56-7E82-EC90E3D5BC7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D81CA5-82F4-47B1-BD2C-9AC74FB8A4E5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98185880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Título 1">
            <a:extLst>
              <a:ext uri="{FF2B5EF4-FFF2-40B4-BE49-F238E27FC236}">
                <a16:creationId xmlns:a16="http://schemas.microsoft.com/office/drawing/2014/main" id="{5D99624B-6B09-19D7-7C81-2206F14F7D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Texto 2">
            <a:extLst>
              <a:ext uri="{FF2B5EF4-FFF2-40B4-BE49-F238E27FC236}">
                <a16:creationId xmlns:a16="http://schemas.microsoft.com/office/drawing/2014/main" id="{1AD96254-CFFF-B72E-E984-FB28088AA65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Data 3">
            <a:extLst>
              <a:ext uri="{FF2B5EF4-FFF2-40B4-BE49-F238E27FC236}">
                <a16:creationId xmlns:a16="http://schemas.microsoft.com/office/drawing/2014/main" id="{9D13D925-067D-51F2-B467-74EC909628CD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110E54DF-7F6D-4BBB-A531-B7196381DF8D}" type="datetimeFigureOut">
              <a:rPr lang="pt-BR" smtClean="0"/>
              <a:t>22/05/2026</a:t>
            </a:fld>
            <a:endParaRPr lang="pt-BR"/>
          </a:p>
        </p:txBody>
      </p:sp>
      <p:sp>
        <p:nvSpPr>
          <p:cNvPr id="5" name="Espaço Reservado para Rodapé 4">
            <a:extLst>
              <a:ext uri="{FF2B5EF4-FFF2-40B4-BE49-F238E27FC236}">
                <a16:creationId xmlns:a16="http://schemas.microsoft.com/office/drawing/2014/main" id="{587C5C38-0A5E-C476-10C9-5525E82C8130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Espaço Reservado para Número de Slide 5">
            <a:extLst>
              <a:ext uri="{FF2B5EF4-FFF2-40B4-BE49-F238E27FC236}">
                <a16:creationId xmlns:a16="http://schemas.microsoft.com/office/drawing/2014/main" id="{08F38C44-9AF8-4ED7-625C-6D7A4540331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CBD81CA5-82F4-47B1-BD2C-9AC74FB8A4E5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6075052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7.xml"/></Relationships>
</file>

<file path=ppt/slides/_rels/slide4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7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7.xml"/></Relationships>
</file>

<file path=ppt/slides/_rels/slide5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7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7.xml"/></Relationships>
</file>

<file path=ppt/slides/_rels/slide5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7.xml"/></Relationships>
</file>

<file path=ppt/slides/_rels/slide6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7.xml"/></Relationships>
</file>

<file path=ppt/slides/_rels/slide6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png"/><Relationship Id="rId1" Type="http://schemas.openxmlformats.org/officeDocument/2006/relationships/slideLayout" Target="../slideLayouts/slideLayout7.xml"/></Relationships>
</file>

<file path=ppt/slides/_rels/slide6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png"/><Relationship Id="rId1" Type="http://schemas.openxmlformats.org/officeDocument/2006/relationships/slideLayout" Target="../slideLayouts/slideLayout7.xml"/></Relationships>
</file>

<file path=ppt/slides/_rels/slide9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24" name="Rectangle 23">
            <a:extLst>
              <a:ext uri="{FF2B5EF4-FFF2-40B4-BE49-F238E27FC236}">
                <a16:creationId xmlns:a16="http://schemas.microsoft.com/office/drawing/2014/main" id="{88EB6E95-9C89-4CFF-A598-F278D0DFB39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1"/>
            <a:ext cx="12191695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6" name="Rectangle 25">
            <a:extLst>
              <a:ext uri="{FF2B5EF4-FFF2-40B4-BE49-F238E27FC236}">
                <a16:creationId xmlns:a16="http://schemas.microsoft.com/office/drawing/2014/main" id="{474CD0F4-EA2A-4E5D-AE73-1112C1CA2A1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05" y="0"/>
            <a:ext cx="12191695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800"/>
          </a:p>
        </p:txBody>
      </p:sp>
      <p:sp>
        <p:nvSpPr>
          <p:cNvPr id="2" name="Título 1">
            <a:extLst>
              <a:ext uri="{FF2B5EF4-FFF2-40B4-BE49-F238E27FC236}">
                <a16:creationId xmlns:a16="http://schemas.microsoft.com/office/drawing/2014/main" id="{FFFAAC76-42A7-6F3A-82D7-45F47F5730FA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206478" y="1011442"/>
            <a:ext cx="8067368" cy="4127194"/>
          </a:xfrm>
        </p:spPr>
        <p:txBody>
          <a:bodyPr anchor="ctr">
            <a:normAutofit/>
          </a:bodyPr>
          <a:lstStyle/>
          <a:p>
            <a:pPr algn="l"/>
            <a:r>
              <a:rPr lang="pt-BR" sz="5200" b="1" dirty="0">
                <a:solidFill>
                  <a:schemeClr val="tx2"/>
                </a:solidFill>
              </a:rPr>
              <a:t>Curso de Microagulhamento e associações  </a:t>
            </a:r>
            <a:br>
              <a:rPr lang="pt-BR" sz="5200" b="1" dirty="0">
                <a:solidFill>
                  <a:schemeClr val="tx2"/>
                </a:solidFill>
              </a:rPr>
            </a:br>
            <a:br>
              <a:rPr lang="pt-BR" sz="5200" b="1" dirty="0">
                <a:solidFill>
                  <a:schemeClr val="tx2"/>
                </a:solidFill>
              </a:rPr>
            </a:br>
            <a:r>
              <a:rPr lang="pt-BR" sz="5200" b="1" dirty="0">
                <a:solidFill>
                  <a:schemeClr val="tx2"/>
                </a:solidFill>
              </a:rPr>
              <a:t>Aula Teoria </a:t>
            </a:r>
          </a:p>
        </p:txBody>
      </p:sp>
      <p:sp>
        <p:nvSpPr>
          <p:cNvPr id="3" name="Subtítulo 2">
            <a:extLst>
              <a:ext uri="{FF2B5EF4-FFF2-40B4-BE49-F238E27FC236}">
                <a16:creationId xmlns:a16="http://schemas.microsoft.com/office/drawing/2014/main" id="{F319A8CD-9AC8-EFE7-A1D6-5C11540ABB57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8672052" y="1200627"/>
            <a:ext cx="3519948" cy="4456747"/>
          </a:xfrm>
        </p:spPr>
        <p:txBody>
          <a:bodyPr anchor="ctr">
            <a:normAutofit/>
          </a:bodyPr>
          <a:lstStyle/>
          <a:p>
            <a:pPr algn="l"/>
            <a:endParaRPr lang="pt-BR" dirty="0">
              <a:solidFill>
                <a:schemeClr val="tx2"/>
              </a:solidFill>
            </a:endParaRPr>
          </a:p>
          <a:p>
            <a:pPr algn="l"/>
            <a:endParaRPr lang="pt-BR" dirty="0">
              <a:solidFill>
                <a:schemeClr val="tx2"/>
              </a:solidFill>
            </a:endParaRPr>
          </a:p>
          <a:p>
            <a:pPr algn="l"/>
            <a:r>
              <a:rPr lang="pt-BR" dirty="0" err="1">
                <a:solidFill>
                  <a:schemeClr val="tx2"/>
                </a:solidFill>
              </a:rPr>
              <a:t>Profª</a:t>
            </a:r>
            <a:r>
              <a:rPr lang="pt-BR" dirty="0">
                <a:solidFill>
                  <a:schemeClr val="tx2"/>
                </a:solidFill>
              </a:rPr>
              <a:t> Andressa Martins  </a:t>
            </a:r>
          </a:p>
        </p:txBody>
      </p:sp>
      <p:grpSp>
        <p:nvGrpSpPr>
          <p:cNvPr id="28" name="Group 27">
            <a:extLst>
              <a:ext uri="{FF2B5EF4-FFF2-40B4-BE49-F238E27FC236}">
                <a16:creationId xmlns:a16="http://schemas.microsoft.com/office/drawing/2014/main" id="{A1EDC8FC-C3D1-4FE4-8E66-29767478DBD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7867135" y="0"/>
            <a:ext cx="4324865" cy="2641149"/>
            <a:chOff x="6867015" y="-1"/>
            <a:chExt cx="5324985" cy="3251912"/>
          </a:xfrm>
          <a:solidFill>
            <a:schemeClr val="accent5">
              <a:alpha val="10000"/>
            </a:schemeClr>
          </a:solidFill>
        </p:grpSpPr>
        <p:sp>
          <p:nvSpPr>
            <p:cNvPr id="41" name="Freeform: Shape 28">
              <a:extLst>
                <a:ext uri="{FF2B5EF4-FFF2-40B4-BE49-F238E27FC236}">
                  <a16:creationId xmlns:a16="http://schemas.microsoft.com/office/drawing/2014/main" id="{51638344-E7F0-4958-8208-ADCB822569F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867015" y="-1"/>
              <a:ext cx="5324985" cy="3251912"/>
            </a:xfrm>
            <a:custGeom>
              <a:avLst/>
              <a:gdLst>
                <a:gd name="connsiteX0" fmla="*/ 0 w 5324985"/>
                <a:gd name="connsiteY0" fmla="*/ 0 h 3251912"/>
                <a:gd name="connsiteX1" fmla="*/ 36826 w 5324985"/>
                <a:gd name="connsiteY1" fmla="*/ 0 h 3251912"/>
                <a:gd name="connsiteX2" fmla="*/ 45003 w 5324985"/>
                <a:gd name="connsiteY2" fmla="*/ 152909 h 3251912"/>
                <a:gd name="connsiteX3" fmla="*/ 68956 w 5324985"/>
                <a:gd name="connsiteY3" fmla="*/ 308600 h 3251912"/>
                <a:gd name="connsiteX4" fmla="*/ 167774 w 5324985"/>
                <a:gd name="connsiteY4" fmla="*/ 607968 h 3251912"/>
                <a:gd name="connsiteX5" fmla="*/ 201857 w 5324985"/>
                <a:gd name="connsiteY5" fmla="*/ 679539 h 3251912"/>
                <a:gd name="connsiteX6" fmla="*/ 239741 w 5324985"/>
                <a:gd name="connsiteY6" fmla="*/ 749488 h 3251912"/>
                <a:gd name="connsiteX7" fmla="*/ 323724 w 5324985"/>
                <a:gd name="connsiteY7" fmla="*/ 885101 h 3251912"/>
                <a:gd name="connsiteX8" fmla="*/ 416412 w 5324985"/>
                <a:gd name="connsiteY8" fmla="*/ 1016081 h 3251912"/>
                <a:gd name="connsiteX9" fmla="*/ 515719 w 5324985"/>
                <a:gd name="connsiteY9" fmla="*/ 1143356 h 3251912"/>
                <a:gd name="connsiteX10" fmla="*/ 722427 w 5324985"/>
                <a:gd name="connsiteY10" fmla="*/ 1395127 h 3251912"/>
                <a:gd name="connsiteX11" fmla="*/ 825780 w 5324985"/>
                <a:gd name="connsiteY11" fmla="*/ 1522749 h 3251912"/>
                <a:gd name="connsiteX12" fmla="*/ 926314 w 5324985"/>
                <a:gd name="connsiteY12" fmla="*/ 1651992 h 3251912"/>
                <a:gd name="connsiteX13" fmla="*/ 1026848 w 5324985"/>
                <a:gd name="connsiteY13" fmla="*/ 1776836 h 3251912"/>
                <a:gd name="connsiteX14" fmla="*/ 1131918 w 5324985"/>
                <a:gd name="connsiteY14" fmla="*/ 1897393 h 3251912"/>
                <a:gd name="connsiteX15" fmla="*/ 1354688 w 5324985"/>
                <a:gd name="connsiteY15" fmla="*/ 2124728 h 3251912"/>
                <a:gd name="connsiteX16" fmla="*/ 1855027 w 5324985"/>
                <a:gd name="connsiteY16" fmla="*/ 2504236 h 3251912"/>
                <a:gd name="connsiteX17" fmla="*/ 2131618 w 5324985"/>
                <a:gd name="connsiteY17" fmla="*/ 2646913 h 3251912"/>
                <a:gd name="connsiteX18" fmla="*/ 2423534 w 5324985"/>
                <a:gd name="connsiteY18" fmla="*/ 2754732 h 3251912"/>
                <a:gd name="connsiteX19" fmla="*/ 2727588 w 5324985"/>
                <a:gd name="connsiteY19" fmla="*/ 2829197 h 3251912"/>
                <a:gd name="connsiteX20" fmla="*/ 3041083 w 5324985"/>
                <a:gd name="connsiteY20" fmla="*/ 2870890 h 3251912"/>
                <a:gd name="connsiteX21" fmla="*/ 3360340 w 5324985"/>
                <a:gd name="connsiteY21" fmla="*/ 2883976 h 3251912"/>
                <a:gd name="connsiteX22" fmla="*/ 3439663 w 5324985"/>
                <a:gd name="connsiteY22" fmla="*/ 2883396 h 3251912"/>
                <a:gd name="connsiteX23" fmla="*/ 3478529 w 5324985"/>
                <a:gd name="connsiteY23" fmla="*/ 2882471 h 3251912"/>
                <a:gd name="connsiteX24" fmla="*/ 3517271 w 5324985"/>
                <a:gd name="connsiteY24" fmla="*/ 2880616 h 3251912"/>
                <a:gd name="connsiteX25" fmla="*/ 3671260 w 5324985"/>
                <a:gd name="connsiteY25" fmla="*/ 2867878 h 3251912"/>
                <a:gd name="connsiteX26" fmla="*/ 4265268 w 5324985"/>
                <a:gd name="connsiteY26" fmla="*/ 2716283 h 3251912"/>
                <a:gd name="connsiteX27" fmla="*/ 4546395 w 5324985"/>
                <a:gd name="connsiteY27" fmla="*/ 2584724 h 3251912"/>
                <a:gd name="connsiteX28" fmla="*/ 4817837 w 5324985"/>
                <a:gd name="connsiteY28" fmla="*/ 2424674 h 3251912"/>
                <a:gd name="connsiteX29" fmla="*/ 5081677 w 5324985"/>
                <a:gd name="connsiteY29" fmla="*/ 2243548 h 3251912"/>
                <a:gd name="connsiteX30" fmla="*/ 5211881 w 5324985"/>
                <a:gd name="connsiteY30" fmla="*/ 2147658 h 3251912"/>
                <a:gd name="connsiteX31" fmla="*/ 5324985 w 5324985"/>
                <a:gd name="connsiteY31" fmla="*/ 2062128 h 3251912"/>
                <a:gd name="connsiteX32" fmla="*/ 5324985 w 5324985"/>
                <a:gd name="connsiteY32" fmla="*/ 2514993 h 3251912"/>
                <a:gd name="connsiteX33" fmla="*/ 5314867 w 5324985"/>
                <a:gd name="connsiteY33" fmla="*/ 2522881 h 3251912"/>
                <a:gd name="connsiteX34" fmla="*/ 5038276 w 5324985"/>
                <a:gd name="connsiteY34" fmla="*/ 2722421 h 3251912"/>
                <a:gd name="connsiteX35" fmla="*/ 4741701 w 5324985"/>
                <a:gd name="connsiteY35" fmla="*/ 2904937 h 3251912"/>
                <a:gd name="connsiteX36" fmla="*/ 4420728 w 5324985"/>
                <a:gd name="connsiteY36" fmla="*/ 3058848 h 3251912"/>
                <a:gd name="connsiteX37" fmla="*/ 3717481 w 5324985"/>
                <a:gd name="connsiteY37" fmla="*/ 3237079 h 3251912"/>
                <a:gd name="connsiteX38" fmla="*/ 3535661 w 5324985"/>
                <a:gd name="connsiteY38" fmla="*/ 3249934 h 3251912"/>
                <a:gd name="connsiteX39" fmla="*/ 3490175 w 5324985"/>
                <a:gd name="connsiteY39" fmla="*/ 3251555 h 3251912"/>
                <a:gd name="connsiteX40" fmla="*/ 3444813 w 5324985"/>
                <a:gd name="connsiteY40" fmla="*/ 3251787 h 3251912"/>
                <a:gd name="connsiteX41" fmla="*/ 3355681 w 5324985"/>
                <a:gd name="connsiteY41" fmla="*/ 3250745 h 3251912"/>
                <a:gd name="connsiteX42" fmla="*/ 3179011 w 5324985"/>
                <a:gd name="connsiteY42" fmla="*/ 3243795 h 3251912"/>
                <a:gd name="connsiteX43" fmla="*/ 3002217 w 5324985"/>
                <a:gd name="connsiteY43" fmla="*/ 3227814 h 3251912"/>
                <a:gd name="connsiteX44" fmla="*/ 2650103 w 5324985"/>
                <a:gd name="connsiteY44" fmla="*/ 3170836 h 3251912"/>
                <a:gd name="connsiteX45" fmla="*/ 2305836 w 5324985"/>
                <a:gd name="connsiteY45" fmla="*/ 3072514 h 3251912"/>
                <a:gd name="connsiteX46" fmla="*/ 1978611 w 5324985"/>
                <a:gd name="connsiteY46" fmla="*/ 2929952 h 3251912"/>
                <a:gd name="connsiteX47" fmla="*/ 1678235 w 5324985"/>
                <a:gd name="connsiteY47" fmla="*/ 2744424 h 3251912"/>
                <a:gd name="connsiteX48" fmla="*/ 1175688 w 5324985"/>
                <a:gd name="connsiteY48" fmla="*/ 2277018 h 3251912"/>
                <a:gd name="connsiteX49" fmla="*/ 971310 w 5324985"/>
                <a:gd name="connsiteY49" fmla="*/ 2012044 h 3251912"/>
                <a:gd name="connsiteX50" fmla="*/ 790717 w 5324985"/>
                <a:gd name="connsiteY50" fmla="*/ 1735723 h 3251912"/>
                <a:gd name="connsiteX51" fmla="*/ 706488 w 5324985"/>
                <a:gd name="connsiteY51" fmla="*/ 1598604 h 3251912"/>
                <a:gd name="connsiteX52" fmla="*/ 618951 w 5324985"/>
                <a:gd name="connsiteY52" fmla="*/ 1463802 h 3251912"/>
                <a:gd name="connsiteX53" fmla="*/ 436273 w 5324985"/>
                <a:gd name="connsiteY53" fmla="*/ 1195355 h 3251912"/>
                <a:gd name="connsiteX54" fmla="*/ 346896 w 5324985"/>
                <a:gd name="connsiteY54" fmla="*/ 1058816 h 3251912"/>
                <a:gd name="connsiteX55" fmla="*/ 261809 w 5324985"/>
                <a:gd name="connsiteY55" fmla="*/ 919264 h 3251912"/>
                <a:gd name="connsiteX56" fmla="*/ 118487 w 5324985"/>
                <a:gd name="connsiteY56" fmla="*/ 626498 h 3251912"/>
                <a:gd name="connsiteX57" fmla="*/ 28130 w 5324985"/>
                <a:gd name="connsiteY57" fmla="*/ 315781 h 3251912"/>
                <a:gd name="connsiteX58" fmla="*/ 6751 w 5324985"/>
                <a:gd name="connsiteY58" fmla="*/ 156195 h 325191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</a:cxnLst>
              <a:rect l="l" t="t" r="r" b="b"/>
              <a:pathLst>
                <a:path w="5324985" h="3251912">
                  <a:moveTo>
                    <a:pt x="0" y="0"/>
                  </a:moveTo>
                  <a:lnTo>
                    <a:pt x="36826" y="0"/>
                  </a:lnTo>
                  <a:lnTo>
                    <a:pt x="45003" y="152909"/>
                  </a:lnTo>
                  <a:cubicBezTo>
                    <a:pt x="50351" y="205154"/>
                    <a:pt x="58290" y="257123"/>
                    <a:pt x="68956" y="308600"/>
                  </a:cubicBezTo>
                  <a:cubicBezTo>
                    <a:pt x="91393" y="411324"/>
                    <a:pt x="123882" y="511847"/>
                    <a:pt x="167774" y="607968"/>
                  </a:cubicBezTo>
                  <a:cubicBezTo>
                    <a:pt x="178195" y="632173"/>
                    <a:pt x="190333" y="655798"/>
                    <a:pt x="201857" y="679539"/>
                  </a:cubicBezTo>
                  <a:cubicBezTo>
                    <a:pt x="214363" y="702933"/>
                    <a:pt x="226255" y="726557"/>
                    <a:pt x="239741" y="749488"/>
                  </a:cubicBezTo>
                  <a:cubicBezTo>
                    <a:pt x="265488" y="795812"/>
                    <a:pt x="294176" y="840746"/>
                    <a:pt x="323724" y="885101"/>
                  </a:cubicBezTo>
                  <a:cubicBezTo>
                    <a:pt x="353149" y="929572"/>
                    <a:pt x="384657" y="972885"/>
                    <a:pt x="416412" y="1016081"/>
                  </a:cubicBezTo>
                  <a:cubicBezTo>
                    <a:pt x="448655" y="1058931"/>
                    <a:pt x="482127" y="1101202"/>
                    <a:pt x="515719" y="1143356"/>
                  </a:cubicBezTo>
                  <a:cubicBezTo>
                    <a:pt x="583027" y="1227782"/>
                    <a:pt x="653402" y="1310470"/>
                    <a:pt x="722427" y="1395127"/>
                  </a:cubicBezTo>
                  <a:cubicBezTo>
                    <a:pt x="757123" y="1437282"/>
                    <a:pt x="791697" y="1479783"/>
                    <a:pt x="825780" y="1522749"/>
                  </a:cubicBezTo>
                  <a:cubicBezTo>
                    <a:pt x="859742" y="1565367"/>
                    <a:pt x="893457" y="1610649"/>
                    <a:pt x="926314" y="1651992"/>
                  </a:cubicBezTo>
                  <a:cubicBezTo>
                    <a:pt x="958927" y="1694379"/>
                    <a:pt x="993132" y="1735492"/>
                    <a:pt x="1026848" y="1776836"/>
                  </a:cubicBezTo>
                  <a:cubicBezTo>
                    <a:pt x="1061545" y="1817485"/>
                    <a:pt x="1095996" y="1858133"/>
                    <a:pt x="1131918" y="1897393"/>
                  </a:cubicBezTo>
                  <a:cubicBezTo>
                    <a:pt x="1203273" y="1976376"/>
                    <a:pt x="1277447" y="2052463"/>
                    <a:pt x="1354688" y="2124728"/>
                  </a:cubicBezTo>
                  <a:cubicBezTo>
                    <a:pt x="1509411" y="2268911"/>
                    <a:pt x="1676396" y="2397575"/>
                    <a:pt x="1855027" y="2504236"/>
                  </a:cubicBezTo>
                  <a:cubicBezTo>
                    <a:pt x="1944528" y="2557277"/>
                    <a:pt x="2036357" y="2605917"/>
                    <a:pt x="2131618" y="2646913"/>
                  </a:cubicBezTo>
                  <a:cubicBezTo>
                    <a:pt x="2226267" y="2689068"/>
                    <a:pt x="2323981" y="2724622"/>
                    <a:pt x="2423534" y="2754732"/>
                  </a:cubicBezTo>
                  <a:cubicBezTo>
                    <a:pt x="2523087" y="2784958"/>
                    <a:pt x="2624602" y="2809394"/>
                    <a:pt x="2727588" y="2829197"/>
                  </a:cubicBezTo>
                  <a:cubicBezTo>
                    <a:pt x="2830698" y="2848653"/>
                    <a:pt x="2935522" y="2861971"/>
                    <a:pt x="3041083" y="2870890"/>
                  </a:cubicBezTo>
                  <a:cubicBezTo>
                    <a:pt x="3146644" y="2879922"/>
                    <a:pt x="3253307" y="2883860"/>
                    <a:pt x="3360340" y="2883976"/>
                  </a:cubicBezTo>
                  <a:cubicBezTo>
                    <a:pt x="3387067" y="2883976"/>
                    <a:pt x="3414162" y="2884439"/>
                    <a:pt x="3439663" y="2883396"/>
                  </a:cubicBezTo>
                  <a:lnTo>
                    <a:pt x="3478529" y="2882471"/>
                  </a:lnTo>
                  <a:lnTo>
                    <a:pt x="3517271" y="2880616"/>
                  </a:lnTo>
                  <a:cubicBezTo>
                    <a:pt x="3568887" y="2878417"/>
                    <a:pt x="3620257" y="2873552"/>
                    <a:pt x="3671260" y="2867878"/>
                  </a:cubicBezTo>
                  <a:cubicBezTo>
                    <a:pt x="3875515" y="2844253"/>
                    <a:pt x="4074253" y="2792486"/>
                    <a:pt x="4265268" y="2716283"/>
                  </a:cubicBezTo>
                  <a:cubicBezTo>
                    <a:pt x="4361020" y="2678529"/>
                    <a:pt x="4454444" y="2633710"/>
                    <a:pt x="4546395" y="2584724"/>
                  </a:cubicBezTo>
                  <a:cubicBezTo>
                    <a:pt x="4638470" y="2535967"/>
                    <a:pt x="4728827" y="2481885"/>
                    <a:pt x="4817837" y="2424674"/>
                  </a:cubicBezTo>
                  <a:cubicBezTo>
                    <a:pt x="4906846" y="2367348"/>
                    <a:pt x="4994385" y="2306317"/>
                    <a:pt x="5081677" y="2243548"/>
                  </a:cubicBezTo>
                  <a:cubicBezTo>
                    <a:pt x="5125201" y="2212164"/>
                    <a:pt x="5168603" y="2179969"/>
                    <a:pt x="5211881" y="2147658"/>
                  </a:cubicBezTo>
                  <a:lnTo>
                    <a:pt x="5324985" y="2062128"/>
                  </a:lnTo>
                  <a:lnTo>
                    <a:pt x="5324985" y="2514993"/>
                  </a:lnTo>
                  <a:lnTo>
                    <a:pt x="5314867" y="2522881"/>
                  </a:lnTo>
                  <a:cubicBezTo>
                    <a:pt x="5225490" y="2591325"/>
                    <a:pt x="5133783" y="2658379"/>
                    <a:pt x="5038276" y="2722421"/>
                  </a:cubicBezTo>
                  <a:cubicBezTo>
                    <a:pt x="4942892" y="2786348"/>
                    <a:pt x="4844810" y="2848422"/>
                    <a:pt x="4741701" y="2904937"/>
                  </a:cubicBezTo>
                  <a:cubicBezTo>
                    <a:pt x="4638592" y="2961337"/>
                    <a:pt x="4531929" y="3013683"/>
                    <a:pt x="4420728" y="3058848"/>
                  </a:cubicBezTo>
                  <a:cubicBezTo>
                    <a:pt x="4199063" y="3150338"/>
                    <a:pt x="3959621" y="3211485"/>
                    <a:pt x="3717481" y="3237079"/>
                  </a:cubicBezTo>
                  <a:cubicBezTo>
                    <a:pt x="3656914" y="3243101"/>
                    <a:pt x="3596227" y="3247966"/>
                    <a:pt x="3535661" y="3249934"/>
                  </a:cubicBezTo>
                  <a:lnTo>
                    <a:pt x="3490175" y="3251555"/>
                  </a:lnTo>
                  <a:lnTo>
                    <a:pt x="3444813" y="3251787"/>
                  </a:lnTo>
                  <a:cubicBezTo>
                    <a:pt x="3414162" y="3252250"/>
                    <a:pt x="3385105" y="3251324"/>
                    <a:pt x="3355681" y="3250745"/>
                  </a:cubicBezTo>
                  <a:cubicBezTo>
                    <a:pt x="3296954" y="3250050"/>
                    <a:pt x="3237860" y="3246692"/>
                    <a:pt x="3179011" y="3243795"/>
                  </a:cubicBezTo>
                  <a:cubicBezTo>
                    <a:pt x="3120039" y="3239164"/>
                    <a:pt x="3061067" y="3234878"/>
                    <a:pt x="3002217" y="3227814"/>
                  </a:cubicBezTo>
                  <a:cubicBezTo>
                    <a:pt x="2884397" y="3214496"/>
                    <a:pt x="2766699" y="3196314"/>
                    <a:pt x="2650103" y="3170836"/>
                  </a:cubicBezTo>
                  <a:cubicBezTo>
                    <a:pt x="2533510" y="3145358"/>
                    <a:pt x="2418263" y="3112583"/>
                    <a:pt x="2305836" y="3072514"/>
                  </a:cubicBezTo>
                  <a:cubicBezTo>
                    <a:pt x="2193410" y="3032328"/>
                    <a:pt x="2083926" y="2984383"/>
                    <a:pt x="1978611" y="2929952"/>
                  </a:cubicBezTo>
                  <a:cubicBezTo>
                    <a:pt x="1873663" y="2874711"/>
                    <a:pt x="1772884" y="2812985"/>
                    <a:pt x="1678235" y="2744424"/>
                  </a:cubicBezTo>
                  <a:cubicBezTo>
                    <a:pt x="1488201" y="2608001"/>
                    <a:pt x="1321708" y="2448068"/>
                    <a:pt x="1175688" y="2277018"/>
                  </a:cubicBezTo>
                  <a:cubicBezTo>
                    <a:pt x="1102985" y="2191086"/>
                    <a:pt x="1035309" y="2102377"/>
                    <a:pt x="971310" y="2012044"/>
                  </a:cubicBezTo>
                  <a:cubicBezTo>
                    <a:pt x="907188" y="1921714"/>
                    <a:pt x="847358" y="1829413"/>
                    <a:pt x="790717" y="1735723"/>
                  </a:cubicBezTo>
                  <a:cubicBezTo>
                    <a:pt x="761782" y="1688357"/>
                    <a:pt x="735300" y="1644002"/>
                    <a:pt x="706488" y="1598604"/>
                  </a:cubicBezTo>
                  <a:cubicBezTo>
                    <a:pt x="677922" y="1553555"/>
                    <a:pt x="648866" y="1508505"/>
                    <a:pt x="618951" y="1463802"/>
                  </a:cubicBezTo>
                  <a:lnTo>
                    <a:pt x="436273" y="1195355"/>
                  </a:lnTo>
                  <a:cubicBezTo>
                    <a:pt x="405990" y="1150189"/>
                    <a:pt x="376075" y="1104792"/>
                    <a:pt x="346896" y="1058816"/>
                  </a:cubicBezTo>
                  <a:cubicBezTo>
                    <a:pt x="317716" y="1012838"/>
                    <a:pt x="288782" y="966747"/>
                    <a:pt x="261809" y="919264"/>
                  </a:cubicBezTo>
                  <a:cubicBezTo>
                    <a:pt x="207742" y="824764"/>
                    <a:pt x="158088" y="727485"/>
                    <a:pt x="118487" y="626498"/>
                  </a:cubicBezTo>
                  <a:cubicBezTo>
                    <a:pt x="78151" y="525859"/>
                    <a:pt x="48237" y="421515"/>
                    <a:pt x="28130" y="315781"/>
                  </a:cubicBezTo>
                  <a:cubicBezTo>
                    <a:pt x="18506" y="262914"/>
                    <a:pt x="11425" y="209642"/>
                    <a:pt x="6751" y="156195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2" name="Freeform: Shape 29">
              <a:extLst>
                <a:ext uri="{FF2B5EF4-FFF2-40B4-BE49-F238E27FC236}">
                  <a16:creationId xmlns:a16="http://schemas.microsoft.com/office/drawing/2014/main" id="{4E1970FB-4D97-4834-84EC-E48B27CC192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916467" y="-1"/>
              <a:ext cx="5275533" cy="2980757"/>
            </a:xfrm>
            <a:custGeom>
              <a:avLst/>
              <a:gdLst>
                <a:gd name="connsiteX0" fmla="*/ 0 w 5275533"/>
                <a:gd name="connsiteY0" fmla="*/ 0 h 2980757"/>
                <a:gd name="connsiteX1" fmla="*/ 201166 w 5275533"/>
                <a:gd name="connsiteY1" fmla="*/ 0 h 2980757"/>
                <a:gd name="connsiteX2" fmla="*/ 206734 w 5275533"/>
                <a:gd name="connsiteY2" fmla="*/ 89286 h 2980757"/>
                <a:gd name="connsiteX3" fmla="*/ 232051 w 5275533"/>
                <a:gd name="connsiteY3" fmla="*/ 226897 h 2980757"/>
                <a:gd name="connsiteX4" fmla="*/ 332707 w 5275533"/>
                <a:gd name="connsiteY4" fmla="*/ 487120 h 2980757"/>
                <a:gd name="connsiteX5" fmla="*/ 402959 w 5275533"/>
                <a:gd name="connsiteY5" fmla="*/ 609647 h 2980757"/>
                <a:gd name="connsiteX6" fmla="*/ 483631 w 5275533"/>
                <a:gd name="connsiteY6" fmla="*/ 728236 h 2980757"/>
                <a:gd name="connsiteX7" fmla="*/ 669986 w 5275533"/>
                <a:gd name="connsiteY7" fmla="*/ 957424 h 2980757"/>
                <a:gd name="connsiteX8" fmla="*/ 871667 w 5275533"/>
                <a:gd name="connsiteY8" fmla="*/ 1188348 h 2980757"/>
                <a:gd name="connsiteX9" fmla="*/ 971956 w 5275533"/>
                <a:gd name="connsiteY9" fmla="*/ 1308905 h 2980757"/>
                <a:gd name="connsiteX10" fmla="*/ 1020139 w 5275533"/>
                <a:gd name="connsiteY10" fmla="*/ 1368084 h 2980757"/>
                <a:gd name="connsiteX11" fmla="*/ 1067340 w 5275533"/>
                <a:gd name="connsiteY11" fmla="*/ 1424715 h 2980757"/>
                <a:gd name="connsiteX12" fmla="*/ 1472909 w 5275533"/>
                <a:gd name="connsiteY12" fmla="*/ 1843252 h 2980757"/>
                <a:gd name="connsiteX13" fmla="*/ 1688567 w 5275533"/>
                <a:gd name="connsiteY13" fmla="*/ 2031559 h 2980757"/>
                <a:gd name="connsiteX14" fmla="*/ 1914401 w 5275533"/>
                <a:gd name="connsiteY14" fmla="*/ 2205156 h 2980757"/>
                <a:gd name="connsiteX15" fmla="*/ 2418909 w 5275533"/>
                <a:gd name="connsiteY15" fmla="*/ 2479741 h 2980757"/>
                <a:gd name="connsiteX16" fmla="*/ 2701141 w 5275533"/>
                <a:gd name="connsiteY16" fmla="*/ 2557333 h 2980757"/>
                <a:gd name="connsiteX17" fmla="*/ 2773475 w 5275533"/>
                <a:gd name="connsiteY17" fmla="*/ 2570999 h 2980757"/>
                <a:gd name="connsiteX18" fmla="*/ 2846424 w 5275533"/>
                <a:gd name="connsiteY18" fmla="*/ 2582465 h 2980757"/>
                <a:gd name="connsiteX19" fmla="*/ 2993669 w 5275533"/>
                <a:gd name="connsiteY19" fmla="*/ 2598909 h 2980757"/>
                <a:gd name="connsiteX20" fmla="*/ 3067721 w 5275533"/>
                <a:gd name="connsiteY20" fmla="*/ 2604237 h 2980757"/>
                <a:gd name="connsiteX21" fmla="*/ 3142019 w 5275533"/>
                <a:gd name="connsiteY21" fmla="*/ 2607943 h 2980757"/>
                <a:gd name="connsiteX22" fmla="*/ 3216561 w 5275533"/>
                <a:gd name="connsiteY22" fmla="*/ 2609564 h 2980757"/>
                <a:gd name="connsiteX23" fmla="*/ 3291225 w 5275533"/>
                <a:gd name="connsiteY23" fmla="*/ 2609217 h 2980757"/>
                <a:gd name="connsiteX24" fmla="*/ 3328619 w 5275533"/>
                <a:gd name="connsiteY24" fmla="*/ 2608869 h 2980757"/>
                <a:gd name="connsiteX25" fmla="*/ 3364665 w 5275533"/>
                <a:gd name="connsiteY25" fmla="*/ 2607363 h 2980757"/>
                <a:gd name="connsiteX26" fmla="*/ 3400587 w 5275533"/>
                <a:gd name="connsiteY26" fmla="*/ 2605627 h 2980757"/>
                <a:gd name="connsiteX27" fmla="*/ 3436387 w 5275533"/>
                <a:gd name="connsiteY27" fmla="*/ 2602847 h 2980757"/>
                <a:gd name="connsiteX28" fmla="*/ 3578361 w 5275533"/>
                <a:gd name="connsiteY28" fmla="*/ 2586286 h 2980757"/>
                <a:gd name="connsiteX29" fmla="*/ 4119159 w 5275533"/>
                <a:gd name="connsiteY29" fmla="*/ 2418594 h 2980757"/>
                <a:gd name="connsiteX30" fmla="*/ 4618765 w 5275533"/>
                <a:gd name="connsiteY30" fmla="*/ 2124668 h 2980757"/>
                <a:gd name="connsiteX31" fmla="*/ 4739895 w 5275533"/>
                <a:gd name="connsiteY31" fmla="*/ 2038275 h 2980757"/>
                <a:gd name="connsiteX32" fmla="*/ 4861027 w 5275533"/>
                <a:gd name="connsiteY32" fmla="*/ 1948986 h 2980757"/>
                <a:gd name="connsiteX33" fmla="*/ 5106354 w 5275533"/>
                <a:gd name="connsiteY33" fmla="*/ 1763690 h 2980757"/>
                <a:gd name="connsiteX34" fmla="*/ 5275533 w 5275533"/>
                <a:gd name="connsiteY34" fmla="*/ 1641017 h 2980757"/>
                <a:gd name="connsiteX35" fmla="*/ 5275533 w 5275533"/>
                <a:gd name="connsiteY35" fmla="*/ 2257481 h 2980757"/>
                <a:gd name="connsiteX36" fmla="*/ 5168881 w 5275533"/>
                <a:gd name="connsiteY36" fmla="*/ 2332084 h 2980757"/>
                <a:gd name="connsiteX37" fmla="*/ 5036225 w 5275533"/>
                <a:gd name="connsiteY37" fmla="*/ 2421489 h 2980757"/>
                <a:gd name="connsiteX38" fmla="*/ 4899401 w 5275533"/>
                <a:gd name="connsiteY38" fmla="*/ 2508347 h 2980757"/>
                <a:gd name="connsiteX39" fmla="*/ 4612145 w 5275533"/>
                <a:gd name="connsiteY39" fmla="*/ 2671407 h 2980757"/>
                <a:gd name="connsiteX40" fmla="*/ 4303187 w 5275533"/>
                <a:gd name="connsiteY40" fmla="*/ 2810030 h 2980757"/>
                <a:gd name="connsiteX41" fmla="*/ 3630835 w 5275533"/>
                <a:gd name="connsiteY41" fmla="*/ 2969500 h 2980757"/>
                <a:gd name="connsiteX42" fmla="*/ 3457719 w 5275533"/>
                <a:gd name="connsiteY42" fmla="*/ 2979808 h 2980757"/>
                <a:gd name="connsiteX43" fmla="*/ 3414441 w 5275533"/>
                <a:gd name="connsiteY43" fmla="*/ 2980733 h 2980757"/>
                <a:gd name="connsiteX44" fmla="*/ 3371285 w 5275533"/>
                <a:gd name="connsiteY44" fmla="*/ 2980502 h 2980757"/>
                <a:gd name="connsiteX45" fmla="*/ 3328252 w 5275533"/>
                <a:gd name="connsiteY45" fmla="*/ 2980039 h 2980757"/>
                <a:gd name="connsiteX46" fmla="*/ 3286445 w 5275533"/>
                <a:gd name="connsiteY46" fmla="*/ 2978534 h 2980757"/>
                <a:gd name="connsiteX47" fmla="*/ 2952475 w 5275533"/>
                <a:gd name="connsiteY47" fmla="*/ 2953402 h 2980757"/>
                <a:gd name="connsiteX48" fmla="*/ 2620591 w 5275533"/>
                <a:gd name="connsiteY48" fmla="*/ 2898046 h 2980757"/>
                <a:gd name="connsiteX49" fmla="*/ 2294591 w 5275533"/>
                <a:gd name="connsiteY49" fmla="*/ 2811305 h 2980757"/>
                <a:gd name="connsiteX50" fmla="*/ 1670544 w 5275533"/>
                <a:gd name="connsiteY50" fmla="*/ 2550501 h 2980757"/>
                <a:gd name="connsiteX51" fmla="*/ 1144703 w 5275533"/>
                <a:gd name="connsiteY51" fmla="*/ 2144472 h 2980757"/>
                <a:gd name="connsiteX52" fmla="*/ 931497 w 5275533"/>
                <a:gd name="connsiteY52" fmla="*/ 1900114 h 2980757"/>
                <a:gd name="connsiteX53" fmla="*/ 745265 w 5275533"/>
                <a:gd name="connsiteY53" fmla="*/ 1641395 h 2980757"/>
                <a:gd name="connsiteX54" fmla="*/ 701741 w 5275533"/>
                <a:gd name="connsiteY54" fmla="*/ 1575500 h 2980757"/>
                <a:gd name="connsiteX55" fmla="*/ 660178 w 5275533"/>
                <a:gd name="connsiteY55" fmla="*/ 1511573 h 2980757"/>
                <a:gd name="connsiteX56" fmla="*/ 578158 w 5275533"/>
                <a:gd name="connsiteY56" fmla="*/ 1387656 h 2980757"/>
                <a:gd name="connsiteX57" fmla="*/ 408230 w 5275533"/>
                <a:gd name="connsiteY57" fmla="*/ 1134497 h 2980757"/>
                <a:gd name="connsiteX58" fmla="*/ 242349 w 5275533"/>
                <a:gd name="connsiteY58" fmla="*/ 866860 h 2980757"/>
                <a:gd name="connsiteX59" fmla="*/ 167562 w 5275533"/>
                <a:gd name="connsiteY59" fmla="*/ 724994 h 2980757"/>
                <a:gd name="connsiteX60" fmla="*/ 104054 w 5275533"/>
                <a:gd name="connsiteY60" fmla="*/ 576525 h 2980757"/>
                <a:gd name="connsiteX61" fmla="*/ 55381 w 5275533"/>
                <a:gd name="connsiteY61" fmla="*/ 422499 h 2980757"/>
                <a:gd name="connsiteX62" fmla="*/ 37236 w 5275533"/>
                <a:gd name="connsiteY62" fmla="*/ 343980 h 2980757"/>
                <a:gd name="connsiteX63" fmla="*/ 29267 w 5275533"/>
                <a:gd name="connsiteY63" fmla="*/ 304604 h 2980757"/>
                <a:gd name="connsiteX64" fmla="*/ 22646 w 5275533"/>
                <a:gd name="connsiteY64" fmla="*/ 265113 h 2980757"/>
                <a:gd name="connsiteX65" fmla="*/ 3903 w 5275533"/>
                <a:gd name="connsiteY65" fmla="*/ 106787 h 298075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</a:cxnLst>
              <a:rect l="l" t="t" r="r" b="b"/>
              <a:pathLst>
                <a:path w="5275533" h="2980757">
                  <a:moveTo>
                    <a:pt x="0" y="0"/>
                  </a:moveTo>
                  <a:lnTo>
                    <a:pt x="201166" y="0"/>
                  </a:lnTo>
                  <a:lnTo>
                    <a:pt x="206734" y="89286"/>
                  </a:lnTo>
                  <a:cubicBezTo>
                    <a:pt x="212220" y="135755"/>
                    <a:pt x="220465" y="181731"/>
                    <a:pt x="232051" y="226897"/>
                  </a:cubicBezTo>
                  <a:cubicBezTo>
                    <a:pt x="254855" y="317344"/>
                    <a:pt x="290287" y="403854"/>
                    <a:pt x="332707" y="487120"/>
                  </a:cubicBezTo>
                  <a:cubicBezTo>
                    <a:pt x="354163" y="528696"/>
                    <a:pt x="377948" y="569461"/>
                    <a:pt x="402959" y="609647"/>
                  </a:cubicBezTo>
                  <a:cubicBezTo>
                    <a:pt x="428337" y="649717"/>
                    <a:pt x="455433" y="689209"/>
                    <a:pt x="483631" y="728236"/>
                  </a:cubicBezTo>
                  <a:cubicBezTo>
                    <a:pt x="540764" y="806061"/>
                    <a:pt x="604271" y="881569"/>
                    <a:pt x="669986" y="957424"/>
                  </a:cubicBezTo>
                  <a:cubicBezTo>
                    <a:pt x="735701" y="1033395"/>
                    <a:pt x="804359" y="1109366"/>
                    <a:pt x="871667" y="1188348"/>
                  </a:cubicBezTo>
                  <a:cubicBezTo>
                    <a:pt x="905383" y="1227723"/>
                    <a:pt x="938731" y="1268025"/>
                    <a:pt x="971956" y="1308905"/>
                  </a:cubicBezTo>
                  <a:lnTo>
                    <a:pt x="1020139" y="1368084"/>
                  </a:lnTo>
                  <a:cubicBezTo>
                    <a:pt x="1035954" y="1386962"/>
                    <a:pt x="1051035" y="1406302"/>
                    <a:pt x="1067340" y="1424715"/>
                  </a:cubicBezTo>
                  <a:cubicBezTo>
                    <a:pt x="1194602" y="1574573"/>
                    <a:pt x="1332652" y="1712503"/>
                    <a:pt x="1472909" y="1843252"/>
                  </a:cubicBezTo>
                  <a:cubicBezTo>
                    <a:pt x="1543406" y="1908337"/>
                    <a:pt x="1615128" y="1971221"/>
                    <a:pt x="1688567" y="2031559"/>
                  </a:cubicBezTo>
                  <a:cubicBezTo>
                    <a:pt x="1762006" y="2091895"/>
                    <a:pt x="1836793" y="2150263"/>
                    <a:pt x="1914401" y="2205156"/>
                  </a:cubicBezTo>
                  <a:cubicBezTo>
                    <a:pt x="2069003" y="2315176"/>
                    <a:pt x="2235742" y="2413498"/>
                    <a:pt x="2418909" y="2479741"/>
                  </a:cubicBezTo>
                  <a:cubicBezTo>
                    <a:pt x="2510249" y="2512863"/>
                    <a:pt x="2604898" y="2538225"/>
                    <a:pt x="2701141" y="2557333"/>
                  </a:cubicBezTo>
                  <a:cubicBezTo>
                    <a:pt x="2725293" y="2561850"/>
                    <a:pt x="2749201" y="2567062"/>
                    <a:pt x="2773475" y="2570999"/>
                  </a:cubicBezTo>
                  <a:lnTo>
                    <a:pt x="2846424" y="2582465"/>
                  </a:lnTo>
                  <a:cubicBezTo>
                    <a:pt x="2895343" y="2588602"/>
                    <a:pt x="2944261" y="2595088"/>
                    <a:pt x="2993669" y="2598909"/>
                  </a:cubicBezTo>
                  <a:cubicBezTo>
                    <a:pt x="3018313" y="2601110"/>
                    <a:pt x="3042956" y="2603195"/>
                    <a:pt x="3067721" y="2604237"/>
                  </a:cubicBezTo>
                  <a:cubicBezTo>
                    <a:pt x="3092487" y="2605394"/>
                    <a:pt x="3117130" y="2607247"/>
                    <a:pt x="3142019" y="2607943"/>
                  </a:cubicBezTo>
                  <a:lnTo>
                    <a:pt x="3216561" y="2609564"/>
                  </a:lnTo>
                  <a:cubicBezTo>
                    <a:pt x="3241326" y="2610142"/>
                    <a:pt x="3266337" y="2609333"/>
                    <a:pt x="3291225" y="2609217"/>
                  </a:cubicBezTo>
                  <a:lnTo>
                    <a:pt x="3328619" y="2608869"/>
                  </a:lnTo>
                  <a:cubicBezTo>
                    <a:pt x="3340757" y="2608522"/>
                    <a:pt x="3352649" y="2607827"/>
                    <a:pt x="3364665" y="2607363"/>
                  </a:cubicBezTo>
                  <a:cubicBezTo>
                    <a:pt x="3376679" y="2606784"/>
                    <a:pt x="3388695" y="2606438"/>
                    <a:pt x="3400587" y="2605627"/>
                  </a:cubicBezTo>
                  <a:lnTo>
                    <a:pt x="3436387" y="2602847"/>
                  </a:lnTo>
                  <a:cubicBezTo>
                    <a:pt x="3484079" y="2599257"/>
                    <a:pt x="3531404" y="2593235"/>
                    <a:pt x="3578361" y="2586286"/>
                  </a:cubicBezTo>
                  <a:cubicBezTo>
                    <a:pt x="3766310" y="2556871"/>
                    <a:pt x="3947025" y="2499314"/>
                    <a:pt x="4119159" y="2418594"/>
                  </a:cubicBezTo>
                  <a:cubicBezTo>
                    <a:pt x="4291907" y="2338801"/>
                    <a:pt x="4456317" y="2236657"/>
                    <a:pt x="4618765" y="2124668"/>
                  </a:cubicBezTo>
                  <a:cubicBezTo>
                    <a:pt x="4659346" y="2096759"/>
                    <a:pt x="4699682" y="2067575"/>
                    <a:pt x="4739895" y="2038275"/>
                  </a:cubicBezTo>
                  <a:cubicBezTo>
                    <a:pt x="4780355" y="2008976"/>
                    <a:pt x="4820691" y="1979212"/>
                    <a:pt x="4861027" y="1948986"/>
                  </a:cubicBezTo>
                  <a:lnTo>
                    <a:pt x="5106354" y="1763690"/>
                  </a:lnTo>
                  <a:lnTo>
                    <a:pt x="5275533" y="1641017"/>
                  </a:lnTo>
                  <a:lnTo>
                    <a:pt x="5275533" y="2257481"/>
                  </a:lnTo>
                  <a:lnTo>
                    <a:pt x="5168881" y="2332084"/>
                  </a:lnTo>
                  <a:cubicBezTo>
                    <a:pt x="5125235" y="2362079"/>
                    <a:pt x="5081099" y="2391958"/>
                    <a:pt x="5036225" y="2421489"/>
                  </a:cubicBezTo>
                  <a:cubicBezTo>
                    <a:pt x="4991231" y="2450790"/>
                    <a:pt x="4945867" y="2479857"/>
                    <a:pt x="4899401" y="2508347"/>
                  </a:cubicBezTo>
                  <a:cubicBezTo>
                    <a:pt x="4806959" y="2565440"/>
                    <a:pt x="4711574" y="2620798"/>
                    <a:pt x="4612145" y="2671407"/>
                  </a:cubicBezTo>
                  <a:cubicBezTo>
                    <a:pt x="4512836" y="2722247"/>
                    <a:pt x="4410095" y="2769496"/>
                    <a:pt x="4303187" y="2810030"/>
                  </a:cubicBezTo>
                  <a:cubicBezTo>
                    <a:pt x="4090349" y="2892256"/>
                    <a:pt x="3861694" y="2947728"/>
                    <a:pt x="3630835" y="2969500"/>
                  </a:cubicBezTo>
                  <a:cubicBezTo>
                    <a:pt x="3573089" y="2974712"/>
                    <a:pt x="3515343" y="2978649"/>
                    <a:pt x="3457719" y="2979808"/>
                  </a:cubicBezTo>
                  <a:lnTo>
                    <a:pt x="3414441" y="2980733"/>
                  </a:lnTo>
                  <a:cubicBezTo>
                    <a:pt x="3400097" y="2980850"/>
                    <a:pt x="3385630" y="2980502"/>
                    <a:pt x="3371285" y="2980502"/>
                  </a:cubicBezTo>
                  <a:lnTo>
                    <a:pt x="3328252" y="2980039"/>
                  </a:lnTo>
                  <a:lnTo>
                    <a:pt x="3286445" y="2978534"/>
                  </a:lnTo>
                  <a:cubicBezTo>
                    <a:pt x="3175121" y="2975174"/>
                    <a:pt x="3063553" y="2966837"/>
                    <a:pt x="2952475" y="2953402"/>
                  </a:cubicBezTo>
                  <a:cubicBezTo>
                    <a:pt x="2841275" y="2940664"/>
                    <a:pt x="2730319" y="2922365"/>
                    <a:pt x="2620591" y="2898046"/>
                  </a:cubicBezTo>
                  <a:cubicBezTo>
                    <a:pt x="2510984" y="2873494"/>
                    <a:pt x="2402235" y="2844426"/>
                    <a:pt x="2294591" y="2811305"/>
                  </a:cubicBezTo>
                  <a:cubicBezTo>
                    <a:pt x="2079669" y="2744483"/>
                    <a:pt x="1867198" y="2661331"/>
                    <a:pt x="1670544" y="2550501"/>
                  </a:cubicBezTo>
                  <a:cubicBezTo>
                    <a:pt x="1473767" y="2439903"/>
                    <a:pt x="1298079" y="2299657"/>
                    <a:pt x="1144703" y="2144472"/>
                  </a:cubicBezTo>
                  <a:cubicBezTo>
                    <a:pt x="1067586" y="2066996"/>
                    <a:pt x="997458" y="1984539"/>
                    <a:pt x="931497" y="1900114"/>
                  </a:cubicBezTo>
                  <a:cubicBezTo>
                    <a:pt x="865906" y="1815342"/>
                    <a:pt x="803500" y="1729295"/>
                    <a:pt x="745265" y="1641395"/>
                  </a:cubicBezTo>
                  <a:cubicBezTo>
                    <a:pt x="730307" y="1619623"/>
                    <a:pt x="716207" y="1597503"/>
                    <a:pt x="701741" y="1575500"/>
                  </a:cubicBezTo>
                  <a:lnTo>
                    <a:pt x="660178" y="1511573"/>
                  </a:lnTo>
                  <a:cubicBezTo>
                    <a:pt x="633574" y="1470229"/>
                    <a:pt x="605989" y="1429232"/>
                    <a:pt x="578158" y="1387656"/>
                  </a:cubicBezTo>
                  <a:lnTo>
                    <a:pt x="408230" y="1134497"/>
                  </a:lnTo>
                  <a:cubicBezTo>
                    <a:pt x="351220" y="1048219"/>
                    <a:pt x="294945" y="959392"/>
                    <a:pt x="242349" y="866860"/>
                  </a:cubicBezTo>
                  <a:cubicBezTo>
                    <a:pt x="216112" y="820536"/>
                    <a:pt x="190734" y="773402"/>
                    <a:pt x="167562" y="724994"/>
                  </a:cubicBezTo>
                  <a:cubicBezTo>
                    <a:pt x="144513" y="676469"/>
                    <a:pt x="123057" y="627019"/>
                    <a:pt x="104054" y="576525"/>
                  </a:cubicBezTo>
                  <a:cubicBezTo>
                    <a:pt x="85418" y="525917"/>
                    <a:pt x="68867" y="474613"/>
                    <a:pt x="55381" y="422499"/>
                  </a:cubicBezTo>
                  <a:cubicBezTo>
                    <a:pt x="49006" y="396442"/>
                    <a:pt x="42508" y="370269"/>
                    <a:pt x="37236" y="343980"/>
                  </a:cubicBezTo>
                  <a:lnTo>
                    <a:pt x="29267" y="304604"/>
                  </a:lnTo>
                  <a:lnTo>
                    <a:pt x="22646" y="265113"/>
                  </a:lnTo>
                  <a:cubicBezTo>
                    <a:pt x="14003" y="212420"/>
                    <a:pt x="7872" y="159582"/>
                    <a:pt x="3903" y="106787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3" name="Freeform: Shape 30">
              <a:extLst>
                <a:ext uri="{FF2B5EF4-FFF2-40B4-BE49-F238E27FC236}">
                  <a16:creationId xmlns:a16="http://schemas.microsoft.com/office/drawing/2014/main" id="{CEA7D5D6-1774-4826-A365-56CA591C9C9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921214" y="-1"/>
              <a:ext cx="5270786" cy="2927775"/>
            </a:xfrm>
            <a:custGeom>
              <a:avLst/>
              <a:gdLst>
                <a:gd name="connsiteX0" fmla="*/ 0 w 5270786"/>
                <a:gd name="connsiteY0" fmla="*/ 0 h 2927775"/>
                <a:gd name="connsiteX1" fmla="*/ 613805 w 5270786"/>
                <a:gd name="connsiteY1" fmla="*/ 0 h 2927775"/>
                <a:gd name="connsiteX2" fmla="*/ 618487 w 5270786"/>
                <a:gd name="connsiteY2" fmla="*/ 85404 h 2927775"/>
                <a:gd name="connsiteX3" fmla="*/ 1054084 w 5270786"/>
                <a:gd name="connsiteY3" fmla="*/ 895200 h 2927775"/>
                <a:gd name="connsiteX4" fmla="*/ 1276976 w 5270786"/>
                <a:gd name="connsiteY4" fmla="*/ 1191325 h 2927775"/>
                <a:gd name="connsiteX5" fmla="*/ 3368450 w 5270786"/>
                <a:gd name="connsiteY5" fmla="*/ 2348843 h 2927775"/>
                <a:gd name="connsiteX6" fmla="*/ 4956151 w 5270786"/>
                <a:gd name="connsiteY6" fmla="*/ 1636730 h 2927775"/>
                <a:gd name="connsiteX7" fmla="*/ 5149372 w 5270786"/>
                <a:gd name="connsiteY7" fmla="*/ 1495325 h 2927775"/>
                <a:gd name="connsiteX8" fmla="*/ 5270786 w 5270786"/>
                <a:gd name="connsiteY8" fmla="*/ 1406110 h 2927775"/>
                <a:gd name="connsiteX9" fmla="*/ 5270786 w 5270786"/>
                <a:gd name="connsiteY9" fmla="*/ 2138641 h 2927775"/>
                <a:gd name="connsiteX10" fmla="*/ 5112925 w 5270786"/>
                <a:gd name="connsiteY10" fmla="*/ 2253730 h 2927775"/>
                <a:gd name="connsiteX11" fmla="*/ 3368327 w 5270786"/>
                <a:gd name="connsiteY11" fmla="*/ 2927775 h 2927775"/>
                <a:gd name="connsiteX12" fmla="*/ 769646 w 5270786"/>
                <a:gd name="connsiteY12" fmla="*/ 1516288 h 2927775"/>
                <a:gd name="connsiteX13" fmla="*/ 3149 w 5270786"/>
                <a:gd name="connsiteY13" fmla="*/ 85252 h 29277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</a:cxnLst>
              <a:rect l="l" t="t" r="r" b="b"/>
              <a:pathLst>
                <a:path w="5270786" h="2927775">
                  <a:moveTo>
                    <a:pt x="0" y="0"/>
                  </a:moveTo>
                  <a:lnTo>
                    <a:pt x="613805" y="0"/>
                  </a:lnTo>
                  <a:lnTo>
                    <a:pt x="618487" y="85404"/>
                  </a:lnTo>
                  <a:cubicBezTo>
                    <a:pt x="650052" y="360109"/>
                    <a:pt x="792650" y="556543"/>
                    <a:pt x="1054084" y="895200"/>
                  </a:cubicBezTo>
                  <a:cubicBezTo>
                    <a:pt x="1126174" y="988542"/>
                    <a:pt x="1200716" y="1085128"/>
                    <a:pt x="1276976" y="1191325"/>
                  </a:cubicBezTo>
                  <a:cubicBezTo>
                    <a:pt x="1859704" y="2002688"/>
                    <a:pt x="2485223" y="2348843"/>
                    <a:pt x="3368450" y="2348843"/>
                  </a:cubicBezTo>
                  <a:cubicBezTo>
                    <a:pt x="3948114" y="2348843"/>
                    <a:pt x="4373422" y="2066846"/>
                    <a:pt x="4956151" y="1636730"/>
                  </a:cubicBezTo>
                  <a:cubicBezTo>
                    <a:pt x="5021253" y="1588668"/>
                    <a:pt x="5086356" y="1541186"/>
                    <a:pt x="5149372" y="1495325"/>
                  </a:cubicBezTo>
                  <a:lnTo>
                    <a:pt x="5270786" y="1406110"/>
                  </a:lnTo>
                  <a:lnTo>
                    <a:pt x="5270786" y="2138641"/>
                  </a:lnTo>
                  <a:lnTo>
                    <a:pt x="5112925" y="2253730"/>
                  </a:lnTo>
                  <a:cubicBezTo>
                    <a:pt x="4598179" y="2621786"/>
                    <a:pt x="4074961" y="2927775"/>
                    <a:pt x="3368327" y="2927775"/>
                  </a:cubicBezTo>
                  <a:cubicBezTo>
                    <a:pt x="2170746" y="2927775"/>
                    <a:pt x="1393203" y="2384512"/>
                    <a:pt x="769646" y="1516288"/>
                  </a:cubicBezTo>
                  <a:cubicBezTo>
                    <a:pt x="418850" y="1027932"/>
                    <a:pt x="48120" y="683401"/>
                    <a:pt x="3149" y="85252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4" name="Freeform: Shape 31">
              <a:extLst>
                <a:ext uri="{FF2B5EF4-FFF2-40B4-BE49-F238E27FC236}">
                  <a16:creationId xmlns:a16="http://schemas.microsoft.com/office/drawing/2014/main" id="{C9CE5CDD-EDFB-416F-889C-A7DB46AA9AA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921214" y="-1"/>
              <a:ext cx="5270786" cy="2927775"/>
            </a:xfrm>
            <a:custGeom>
              <a:avLst/>
              <a:gdLst>
                <a:gd name="connsiteX0" fmla="*/ 0 w 5270786"/>
                <a:gd name="connsiteY0" fmla="*/ 0 h 2927775"/>
                <a:gd name="connsiteX1" fmla="*/ 736294 w 5270786"/>
                <a:gd name="connsiteY1" fmla="*/ 0 h 2927775"/>
                <a:gd name="connsiteX2" fmla="*/ 740298 w 5270786"/>
                <a:gd name="connsiteY2" fmla="*/ 72745 h 2927775"/>
                <a:gd name="connsiteX3" fmla="*/ 1153024 w 5270786"/>
                <a:gd name="connsiteY3" fmla="*/ 826989 h 2927775"/>
                <a:gd name="connsiteX4" fmla="*/ 1378368 w 5270786"/>
                <a:gd name="connsiteY4" fmla="*/ 1126356 h 2927775"/>
                <a:gd name="connsiteX5" fmla="*/ 2238056 w 5270786"/>
                <a:gd name="connsiteY5" fmla="*/ 1955322 h 2927775"/>
                <a:gd name="connsiteX6" fmla="*/ 3368327 w 5270786"/>
                <a:gd name="connsiteY6" fmla="*/ 2233033 h 2927775"/>
                <a:gd name="connsiteX7" fmla="*/ 4095360 w 5270786"/>
                <a:gd name="connsiteY7" fmla="*/ 2056192 h 2927775"/>
                <a:gd name="connsiteX8" fmla="*/ 4880506 w 5270786"/>
                <a:gd name="connsiteY8" fmla="*/ 1545587 h 2927775"/>
                <a:gd name="connsiteX9" fmla="*/ 5074340 w 5270786"/>
                <a:gd name="connsiteY9" fmla="*/ 1403721 h 2927775"/>
                <a:gd name="connsiteX10" fmla="*/ 5270786 w 5270786"/>
                <a:gd name="connsiteY10" fmla="*/ 1259367 h 2927775"/>
                <a:gd name="connsiteX11" fmla="*/ 5270786 w 5270786"/>
                <a:gd name="connsiteY11" fmla="*/ 2138641 h 2927775"/>
                <a:gd name="connsiteX12" fmla="*/ 5112925 w 5270786"/>
                <a:gd name="connsiteY12" fmla="*/ 2253730 h 2927775"/>
                <a:gd name="connsiteX13" fmla="*/ 3368327 w 5270786"/>
                <a:gd name="connsiteY13" fmla="*/ 2927775 h 2927775"/>
                <a:gd name="connsiteX14" fmla="*/ 769646 w 5270786"/>
                <a:gd name="connsiteY14" fmla="*/ 1516288 h 2927775"/>
                <a:gd name="connsiteX15" fmla="*/ 3149 w 5270786"/>
                <a:gd name="connsiteY15" fmla="*/ 85252 h 29277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</a:cxnLst>
              <a:rect l="l" t="t" r="r" b="b"/>
              <a:pathLst>
                <a:path w="5270786" h="2927775">
                  <a:moveTo>
                    <a:pt x="0" y="0"/>
                  </a:moveTo>
                  <a:lnTo>
                    <a:pt x="736294" y="0"/>
                  </a:lnTo>
                  <a:lnTo>
                    <a:pt x="740298" y="72745"/>
                  </a:lnTo>
                  <a:cubicBezTo>
                    <a:pt x="768839" y="319371"/>
                    <a:pt x="898885" y="497858"/>
                    <a:pt x="1153024" y="826989"/>
                  </a:cubicBezTo>
                  <a:cubicBezTo>
                    <a:pt x="1225727" y="921142"/>
                    <a:pt x="1300882" y="1018537"/>
                    <a:pt x="1378368" y="1126356"/>
                  </a:cubicBezTo>
                  <a:cubicBezTo>
                    <a:pt x="1652384" y="1507833"/>
                    <a:pt x="1933512" y="1779060"/>
                    <a:pt x="2238056" y="1955322"/>
                  </a:cubicBezTo>
                  <a:cubicBezTo>
                    <a:pt x="2560868" y="2142238"/>
                    <a:pt x="2930637" y="2233033"/>
                    <a:pt x="3368327" y="2233033"/>
                  </a:cubicBezTo>
                  <a:cubicBezTo>
                    <a:pt x="3616720" y="2233033"/>
                    <a:pt x="3847703" y="2176866"/>
                    <a:pt x="4095360" y="2056192"/>
                  </a:cubicBezTo>
                  <a:cubicBezTo>
                    <a:pt x="4349636" y="1932276"/>
                    <a:pt x="4601340" y="1751613"/>
                    <a:pt x="4880506" y="1545587"/>
                  </a:cubicBezTo>
                  <a:cubicBezTo>
                    <a:pt x="4945974" y="1497295"/>
                    <a:pt x="5011199" y="1449697"/>
                    <a:pt x="5074340" y="1403721"/>
                  </a:cubicBezTo>
                  <a:lnTo>
                    <a:pt x="5270786" y="1259367"/>
                  </a:lnTo>
                  <a:lnTo>
                    <a:pt x="5270786" y="2138641"/>
                  </a:lnTo>
                  <a:lnTo>
                    <a:pt x="5112925" y="2253730"/>
                  </a:lnTo>
                  <a:cubicBezTo>
                    <a:pt x="4598179" y="2621786"/>
                    <a:pt x="4074961" y="2927775"/>
                    <a:pt x="3368327" y="2927775"/>
                  </a:cubicBezTo>
                  <a:cubicBezTo>
                    <a:pt x="2170746" y="2927775"/>
                    <a:pt x="1393203" y="2384512"/>
                    <a:pt x="769646" y="1516288"/>
                  </a:cubicBezTo>
                  <a:cubicBezTo>
                    <a:pt x="418850" y="1027932"/>
                    <a:pt x="48120" y="683401"/>
                    <a:pt x="3149" y="85252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grpSp>
        <p:nvGrpSpPr>
          <p:cNvPr id="45" name="Group 33">
            <a:extLst>
              <a:ext uri="{FF2B5EF4-FFF2-40B4-BE49-F238E27FC236}">
                <a16:creationId xmlns:a16="http://schemas.microsoft.com/office/drawing/2014/main" id="{1BC136B2-4D8D-4561-95D5-56167F4116B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 rot="10800000" flipH="1">
            <a:off x="0" y="4114799"/>
            <a:ext cx="3655725" cy="2743201"/>
            <a:chOff x="-305" y="-1"/>
            <a:chExt cx="3832880" cy="2876136"/>
          </a:xfrm>
        </p:grpSpPr>
        <p:sp>
          <p:nvSpPr>
            <p:cNvPr id="46" name="Freeform: Shape 34">
              <a:extLst>
                <a:ext uri="{FF2B5EF4-FFF2-40B4-BE49-F238E27FC236}">
                  <a16:creationId xmlns:a16="http://schemas.microsoft.com/office/drawing/2014/main" id="{2C3B060E-7597-4B31-9EBE-16DBC974CDA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305" y="1"/>
              <a:ext cx="3815424" cy="2653659"/>
            </a:xfrm>
            <a:custGeom>
              <a:avLst/>
              <a:gdLst>
                <a:gd name="connsiteX0" fmla="*/ 3203055 w 3815424"/>
                <a:gd name="connsiteY0" fmla="*/ 0 h 2653659"/>
                <a:gd name="connsiteX1" fmla="*/ 3815424 w 3815424"/>
                <a:gd name="connsiteY1" fmla="*/ 0 h 2653659"/>
                <a:gd name="connsiteX2" fmla="*/ 3801025 w 3815424"/>
                <a:gd name="connsiteY2" fmla="*/ 214243 h 2653659"/>
                <a:gd name="connsiteX3" fmla="*/ 587142 w 3815424"/>
                <a:gd name="connsiteY3" fmla="*/ 2653659 h 2653659"/>
                <a:gd name="connsiteX4" fmla="*/ 53389 w 3815424"/>
                <a:gd name="connsiteY4" fmla="*/ 2605041 h 2653659"/>
                <a:gd name="connsiteX5" fmla="*/ 0 w 3815424"/>
                <a:gd name="connsiteY5" fmla="*/ 2593136 h 2653659"/>
                <a:gd name="connsiteX6" fmla="*/ 0 w 3815424"/>
                <a:gd name="connsiteY6" fmla="*/ 1994836 h 2653659"/>
                <a:gd name="connsiteX7" fmla="*/ 159710 w 3815424"/>
                <a:gd name="connsiteY7" fmla="*/ 2035054 h 2653659"/>
                <a:gd name="connsiteX8" fmla="*/ 587142 w 3815424"/>
                <a:gd name="connsiteY8" fmla="*/ 2075152 h 2653659"/>
                <a:gd name="connsiteX9" fmla="*/ 1549283 w 3815424"/>
                <a:gd name="connsiteY9" fmla="*/ 1900153 h 2653659"/>
                <a:gd name="connsiteX10" fmla="*/ 2406698 w 3815424"/>
                <a:gd name="connsiteY10" fmla="*/ 1418450 h 2653659"/>
                <a:gd name="connsiteX11" fmla="*/ 2996069 w 3815424"/>
                <a:gd name="connsiteY11" fmla="*/ 728678 h 2653659"/>
                <a:gd name="connsiteX12" fmla="*/ 3193967 w 3815424"/>
                <a:gd name="connsiteY12" fmla="*/ 137719 h 265365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3815424" h="2653659">
                  <a:moveTo>
                    <a:pt x="3203055" y="0"/>
                  </a:moveTo>
                  <a:lnTo>
                    <a:pt x="3815424" y="0"/>
                  </a:lnTo>
                  <a:lnTo>
                    <a:pt x="3801025" y="214243"/>
                  </a:lnTo>
                  <a:cubicBezTo>
                    <a:pt x="3616317" y="1584467"/>
                    <a:pt x="2091637" y="2653659"/>
                    <a:pt x="587142" y="2653659"/>
                  </a:cubicBezTo>
                  <a:cubicBezTo>
                    <a:pt x="400192" y="2653659"/>
                    <a:pt x="222112" y="2636953"/>
                    <a:pt x="53389" y="2605041"/>
                  </a:cubicBezTo>
                  <a:lnTo>
                    <a:pt x="0" y="2593136"/>
                  </a:lnTo>
                  <a:lnTo>
                    <a:pt x="0" y="1994836"/>
                  </a:lnTo>
                  <a:lnTo>
                    <a:pt x="159710" y="2035054"/>
                  </a:lnTo>
                  <a:cubicBezTo>
                    <a:pt x="295467" y="2061726"/>
                    <a:pt x="438268" y="2075152"/>
                    <a:pt x="587142" y="2075152"/>
                  </a:cubicBezTo>
                  <a:cubicBezTo>
                    <a:pt x="901731" y="2075152"/>
                    <a:pt x="1234490" y="2014697"/>
                    <a:pt x="1549283" y="1900153"/>
                  </a:cubicBezTo>
                  <a:cubicBezTo>
                    <a:pt x="1860709" y="1786959"/>
                    <a:pt x="2157231" y="1620350"/>
                    <a:pt x="2406698" y="1418450"/>
                  </a:cubicBezTo>
                  <a:cubicBezTo>
                    <a:pt x="2655859" y="1216840"/>
                    <a:pt x="2859596" y="978302"/>
                    <a:pt x="2996069" y="728678"/>
                  </a:cubicBezTo>
                  <a:cubicBezTo>
                    <a:pt x="3101178" y="536396"/>
                    <a:pt x="3167417" y="338366"/>
                    <a:pt x="3193967" y="137719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7" name="Freeform: Shape 35">
              <a:extLst>
                <a:ext uri="{FF2B5EF4-FFF2-40B4-BE49-F238E27FC236}">
                  <a16:creationId xmlns:a16="http://schemas.microsoft.com/office/drawing/2014/main" id="{937A35E4-8449-4A65-9CFF-F87916203D8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305" y="-1"/>
              <a:ext cx="3815424" cy="2653660"/>
            </a:xfrm>
            <a:custGeom>
              <a:avLst/>
              <a:gdLst>
                <a:gd name="connsiteX0" fmla="*/ 3305038 w 3815424"/>
                <a:gd name="connsiteY0" fmla="*/ 0 h 2653660"/>
                <a:gd name="connsiteX1" fmla="*/ 3815424 w 3815424"/>
                <a:gd name="connsiteY1" fmla="*/ 0 h 2653660"/>
                <a:gd name="connsiteX2" fmla="*/ 3801025 w 3815424"/>
                <a:gd name="connsiteY2" fmla="*/ 214244 h 2653660"/>
                <a:gd name="connsiteX3" fmla="*/ 587142 w 3815424"/>
                <a:gd name="connsiteY3" fmla="*/ 2653660 h 2653660"/>
                <a:gd name="connsiteX4" fmla="*/ 53389 w 3815424"/>
                <a:gd name="connsiteY4" fmla="*/ 2605042 h 2653660"/>
                <a:gd name="connsiteX5" fmla="*/ 0 w 3815424"/>
                <a:gd name="connsiteY5" fmla="*/ 2593137 h 2653660"/>
                <a:gd name="connsiteX6" fmla="*/ 0 w 3815424"/>
                <a:gd name="connsiteY6" fmla="*/ 2094444 h 2653660"/>
                <a:gd name="connsiteX7" fmla="*/ 137675 w 3815424"/>
                <a:gd name="connsiteY7" fmla="*/ 2129195 h 2653660"/>
                <a:gd name="connsiteX8" fmla="*/ 587142 w 3815424"/>
                <a:gd name="connsiteY8" fmla="*/ 2171571 h 2653660"/>
                <a:gd name="connsiteX9" fmla="*/ 1585826 w 3815424"/>
                <a:gd name="connsiteY9" fmla="*/ 1990112 h 2653660"/>
                <a:gd name="connsiteX10" fmla="*/ 2473046 w 3815424"/>
                <a:gd name="connsiteY10" fmla="*/ 1491633 h 2653660"/>
                <a:gd name="connsiteX11" fmla="*/ 3086710 w 3815424"/>
                <a:gd name="connsiteY11" fmla="*/ 772838 h 2653660"/>
                <a:gd name="connsiteX12" fmla="*/ 3295217 w 3815424"/>
                <a:gd name="connsiteY12" fmla="*/ 149229 h 265366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3815424" h="2653660">
                  <a:moveTo>
                    <a:pt x="3305038" y="0"/>
                  </a:moveTo>
                  <a:lnTo>
                    <a:pt x="3815424" y="0"/>
                  </a:lnTo>
                  <a:lnTo>
                    <a:pt x="3801025" y="214244"/>
                  </a:lnTo>
                  <a:cubicBezTo>
                    <a:pt x="3616317" y="1584467"/>
                    <a:pt x="2091637" y="2653660"/>
                    <a:pt x="587142" y="2653660"/>
                  </a:cubicBezTo>
                  <a:cubicBezTo>
                    <a:pt x="400192" y="2653660"/>
                    <a:pt x="222112" y="2636954"/>
                    <a:pt x="53389" y="2605042"/>
                  </a:cubicBezTo>
                  <a:lnTo>
                    <a:pt x="0" y="2593137"/>
                  </a:lnTo>
                  <a:lnTo>
                    <a:pt x="0" y="2094444"/>
                  </a:lnTo>
                  <a:lnTo>
                    <a:pt x="137675" y="2129195"/>
                  </a:lnTo>
                  <a:cubicBezTo>
                    <a:pt x="280616" y="2157374"/>
                    <a:pt x="430766" y="2171571"/>
                    <a:pt x="587142" y="2171571"/>
                  </a:cubicBezTo>
                  <a:cubicBezTo>
                    <a:pt x="918879" y="2171571"/>
                    <a:pt x="1254904" y="2110634"/>
                    <a:pt x="1585826" y="1990112"/>
                  </a:cubicBezTo>
                  <a:cubicBezTo>
                    <a:pt x="1908071" y="1873061"/>
                    <a:pt x="2214800" y="1700666"/>
                    <a:pt x="2473046" y="1491633"/>
                  </a:cubicBezTo>
                  <a:cubicBezTo>
                    <a:pt x="2735782" y="1279031"/>
                    <a:pt x="2942276" y="1037118"/>
                    <a:pt x="3086710" y="772838"/>
                  </a:cubicBezTo>
                  <a:cubicBezTo>
                    <a:pt x="3197408" y="570216"/>
                    <a:pt x="3267226" y="361248"/>
                    <a:pt x="3295217" y="149229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8" name="Freeform: Shape 36">
              <a:extLst>
                <a:ext uri="{FF2B5EF4-FFF2-40B4-BE49-F238E27FC236}">
                  <a16:creationId xmlns:a16="http://schemas.microsoft.com/office/drawing/2014/main" id="{25774B36-1747-45AE-82C4-C5BA90C518F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-305" y="1"/>
              <a:ext cx="3815986" cy="2675935"/>
            </a:xfrm>
            <a:custGeom>
              <a:avLst/>
              <a:gdLst>
                <a:gd name="connsiteX0" fmla="*/ 3648768 w 3815986"/>
                <a:gd name="connsiteY0" fmla="*/ 0 h 2675935"/>
                <a:gd name="connsiteX1" fmla="*/ 3815986 w 3815986"/>
                <a:gd name="connsiteY1" fmla="*/ 0 h 2675935"/>
                <a:gd name="connsiteX2" fmla="*/ 3804695 w 3815986"/>
                <a:gd name="connsiteY2" fmla="*/ 200084 h 2675935"/>
                <a:gd name="connsiteX3" fmla="*/ 3762590 w 3815986"/>
                <a:gd name="connsiteY3" fmla="*/ 455543 h 2675935"/>
                <a:gd name="connsiteX4" fmla="*/ 3592332 w 3815986"/>
                <a:gd name="connsiteY4" fmla="*/ 947274 h 2675935"/>
                <a:gd name="connsiteX5" fmla="*/ 2953967 w 3815986"/>
                <a:gd name="connsiteY5" fmla="*/ 1782349 h 2675935"/>
                <a:gd name="connsiteX6" fmla="*/ 2530669 w 3815986"/>
                <a:gd name="connsiteY6" fmla="*/ 2109494 h 2675935"/>
                <a:gd name="connsiteX7" fmla="*/ 2057561 w 3815986"/>
                <a:gd name="connsiteY7" fmla="*/ 2369245 h 2675935"/>
                <a:gd name="connsiteX8" fmla="*/ 1007330 w 3815986"/>
                <a:gd name="connsiteY8" fmla="*/ 2655701 h 2675935"/>
                <a:gd name="connsiteX9" fmla="*/ 732765 w 3815986"/>
                <a:gd name="connsiteY9" fmla="*/ 2674696 h 2675935"/>
                <a:gd name="connsiteX10" fmla="*/ 457666 w 3815986"/>
                <a:gd name="connsiteY10" fmla="*/ 2670839 h 2675935"/>
                <a:gd name="connsiteX11" fmla="*/ 183574 w 3815986"/>
                <a:gd name="connsiteY11" fmla="*/ 2643312 h 2675935"/>
                <a:gd name="connsiteX12" fmla="*/ 0 w 3815986"/>
                <a:gd name="connsiteY12" fmla="*/ 2607798 h 2675935"/>
                <a:gd name="connsiteX13" fmla="*/ 0 w 3815986"/>
                <a:gd name="connsiteY13" fmla="*/ 2356652 h 2675935"/>
                <a:gd name="connsiteX14" fmla="*/ 222195 w 3815986"/>
                <a:gd name="connsiteY14" fmla="*/ 2396940 h 2675935"/>
                <a:gd name="connsiteX15" fmla="*/ 472364 w 3815986"/>
                <a:gd name="connsiteY15" fmla="*/ 2419092 h 2675935"/>
                <a:gd name="connsiteX16" fmla="*/ 974972 w 3815986"/>
                <a:gd name="connsiteY16" fmla="*/ 2402122 h 2675935"/>
                <a:gd name="connsiteX17" fmla="*/ 1468292 w 3815986"/>
                <a:gd name="connsiteY17" fmla="*/ 2304162 h 2675935"/>
                <a:gd name="connsiteX18" fmla="*/ 1940176 w 3815986"/>
                <a:gd name="connsiteY18" fmla="*/ 2133695 h 2675935"/>
                <a:gd name="connsiteX19" fmla="*/ 2783403 w 3815986"/>
                <a:gd name="connsiteY19" fmla="*/ 1609954 h 2675935"/>
                <a:gd name="connsiteX20" fmla="*/ 3128104 w 3815986"/>
                <a:gd name="connsiteY20" fmla="*/ 1260439 h 2675935"/>
                <a:gd name="connsiteX21" fmla="*/ 3400639 w 3815986"/>
                <a:gd name="connsiteY21" fmla="*/ 859052 h 2675935"/>
                <a:gd name="connsiteX22" fmla="*/ 3585595 w 3815986"/>
                <a:gd name="connsiteY22" fmla="*/ 415336 h 2675935"/>
                <a:gd name="connsiteX23" fmla="*/ 3635918 w 3815986"/>
                <a:gd name="connsiteY23" fmla="*/ 181137 h 26759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</a:cxnLst>
              <a:rect l="l" t="t" r="r" b="b"/>
              <a:pathLst>
                <a:path w="3815986" h="2675935">
                  <a:moveTo>
                    <a:pt x="3648768" y="0"/>
                  </a:moveTo>
                  <a:lnTo>
                    <a:pt x="3815986" y="0"/>
                  </a:lnTo>
                  <a:lnTo>
                    <a:pt x="3804695" y="200084"/>
                  </a:lnTo>
                  <a:cubicBezTo>
                    <a:pt x="3795228" y="285751"/>
                    <a:pt x="3781167" y="371032"/>
                    <a:pt x="3762590" y="455543"/>
                  </a:cubicBezTo>
                  <a:cubicBezTo>
                    <a:pt x="3725537" y="624467"/>
                    <a:pt x="3668784" y="790112"/>
                    <a:pt x="3592332" y="947274"/>
                  </a:cubicBezTo>
                  <a:cubicBezTo>
                    <a:pt x="3438712" y="1261596"/>
                    <a:pt x="3216091" y="1542847"/>
                    <a:pt x="2953967" y="1782349"/>
                  </a:cubicBezTo>
                  <a:cubicBezTo>
                    <a:pt x="2822599" y="1902099"/>
                    <a:pt x="2680615" y="2011341"/>
                    <a:pt x="2530669" y="2109494"/>
                  </a:cubicBezTo>
                  <a:cubicBezTo>
                    <a:pt x="2380520" y="2207551"/>
                    <a:pt x="2222510" y="2294906"/>
                    <a:pt x="2057561" y="2369245"/>
                  </a:cubicBezTo>
                  <a:cubicBezTo>
                    <a:pt x="1727252" y="2516859"/>
                    <a:pt x="1371629" y="2614434"/>
                    <a:pt x="1007330" y="2655701"/>
                  </a:cubicBezTo>
                  <a:cubicBezTo>
                    <a:pt x="916281" y="2665873"/>
                    <a:pt x="824568" y="2672188"/>
                    <a:pt x="732765" y="2674696"/>
                  </a:cubicBezTo>
                  <a:cubicBezTo>
                    <a:pt x="640963" y="2677203"/>
                    <a:pt x="549072" y="2675901"/>
                    <a:pt x="457666" y="2670839"/>
                  </a:cubicBezTo>
                  <a:cubicBezTo>
                    <a:pt x="366106" y="2665584"/>
                    <a:pt x="274572" y="2656521"/>
                    <a:pt x="183574" y="2643312"/>
                  </a:cubicBezTo>
                  <a:lnTo>
                    <a:pt x="0" y="2607798"/>
                  </a:lnTo>
                  <a:lnTo>
                    <a:pt x="0" y="2356652"/>
                  </a:lnTo>
                  <a:lnTo>
                    <a:pt x="222195" y="2396940"/>
                  </a:lnTo>
                  <a:cubicBezTo>
                    <a:pt x="304990" y="2407980"/>
                    <a:pt x="388511" y="2415283"/>
                    <a:pt x="472364" y="2419092"/>
                  </a:cubicBezTo>
                  <a:cubicBezTo>
                    <a:pt x="640376" y="2427095"/>
                    <a:pt x="808184" y="2421791"/>
                    <a:pt x="974972" y="2402122"/>
                  </a:cubicBezTo>
                  <a:cubicBezTo>
                    <a:pt x="1141658" y="2382358"/>
                    <a:pt x="1306812" y="2349286"/>
                    <a:pt x="1468292" y="2304162"/>
                  </a:cubicBezTo>
                  <a:cubicBezTo>
                    <a:pt x="1629874" y="2259231"/>
                    <a:pt x="1787475" y="2201091"/>
                    <a:pt x="1940176" y="2133695"/>
                  </a:cubicBezTo>
                  <a:cubicBezTo>
                    <a:pt x="2246498" y="2000349"/>
                    <a:pt x="2532507" y="1823520"/>
                    <a:pt x="2783403" y="1609954"/>
                  </a:cubicBezTo>
                  <a:cubicBezTo>
                    <a:pt x="2908442" y="1502833"/>
                    <a:pt x="3024295" y="1385975"/>
                    <a:pt x="3128104" y="1260439"/>
                  </a:cubicBezTo>
                  <a:cubicBezTo>
                    <a:pt x="3232116" y="1135096"/>
                    <a:pt x="3323881" y="1000689"/>
                    <a:pt x="3400639" y="859052"/>
                  </a:cubicBezTo>
                  <a:cubicBezTo>
                    <a:pt x="3477399" y="717510"/>
                    <a:pt x="3541296" y="569316"/>
                    <a:pt x="3585595" y="415336"/>
                  </a:cubicBezTo>
                  <a:cubicBezTo>
                    <a:pt x="3607796" y="338540"/>
                    <a:pt x="3624638" y="260224"/>
                    <a:pt x="3635918" y="181137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9" name="Freeform: Shape 37">
              <a:extLst>
                <a:ext uri="{FF2B5EF4-FFF2-40B4-BE49-F238E27FC236}">
                  <a16:creationId xmlns:a16="http://schemas.microsoft.com/office/drawing/2014/main" id="{0022F94E-D4FB-4369-A3EE-7D82330BA4C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305" y="-1"/>
              <a:ext cx="3832270" cy="2876136"/>
            </a:xfrm>
            <a:custGeom>
              <a:avLst/>
              <a:gdLst>
                <a:gd name="connsiteX0" fmla="*/ 3800718 w 3832270"/>
                <a:gd name="connsiteY0" fmla="*/ 0 h 2876136"/>
                <a:gd name="connsiteX1" fmla="*/ 3832270 w 3832270"/>
                <a:gd name="connsiteY1" fmla="*/ 0 h 2876136"/>
                <a:gd name="connsiteX2" fmla="*/ 3824562 w 3832270"/>
                <a:gd name="connsiteY2" fmla="*/ 143769 h 2876136"/>
                <a:gd name="connsiteX3" fmla="*/ 3628155 w 3832270"/>
                <a:gd name="connsiteY3" fmla="*/ 922055 h 2876136"/>
                <a:gd name="connsiteX4" fmla="*/ 3514853 w 3832270"/>
                <a:gd name="connsiteY4" fmla="*/ 1169078 h 2876136"/>
                <a:gd name="connsiteX5" fmla="*/ 3379198 w 3832270"/>
                <a:gd name="connsiteY5" fmla="*/ 1407037 h 2876136"/>
                <a:gd name="connsiteX6" fmla="*/ 3043787 w 3832270"/>
                <a:gd name="connsiteY6" fmla="*/ 1848342 h 2876136"/>
                <a:gd name="connsiteX7" fmla="*/ 2845661 w 3832270"/>
                <a:gd name="connsiteY7" fmla="*/ 2047444 h 2876136"/>
                <a:gd name="connsiteX8" fmla="*/ 2793197 w 3832270"/>
                <a:gd name="connsiteY8" fmla="*/ 2094689 h 2876136"/>
                <a:gd name="connsiteX9" fmla="*/ 2739710 w 3832270"/>
                <a:gd name="connsiteY9" fmla="*/ 2140969 h 2876136"/>
                <a:gd name="connsiteX10" fmla="*/ 2629166 w 3832270"/>
                <a:gd name="connsiteY10" fmla="*/ 2229867 h 2876136"/>
                <a:gd name="connsiteX11" fmla="*/ 2145952 w 3832270"/>
                <a:gd name="connsiteY11" fmla="*/ 2535994 h 2876136"/>
                <a:gd name="connsiteX12" fmla="*/ 1034987 w 3832270"/>
                <a:gd name="connsiteY12" fmla="*/ 2863910 h 2876136"/>
                <a:gd name="connsiteX13" fmla="*/ 741909 w 3832270"/>
                <a:gd name="connsiteY13" fmla="*/ 2875939 h 2876136"/>
                <a:gd name="connsiteX14" fmla="*/ 450208 w 3832270"/>
                <a:gd name="connsiteY14" fmla="*/ 2857451 h 2876136"/>
                <a:gd name="connsiteX15" fmla="*/ 22215 w 3832270"/>
                <a:gd name="connsiteY15" fmla="*/ 2775923 h 2876136"/>
                <a:gd name="connsiteX16" fmla="*/ 0 w 3832270"/>
                <a:gd name="connsiteY16" fmla="*/ 2769256 h 2876136"/>
                <a:gd name="connsiteX17" fmla="*/ 0 w 3832270"/>
                <a:gd name="connsiteY17" fmla="*/ 2590612 h 2876136"/>
                <a:gd name="connsiteX18" fmla="*/ 199046 w 3832270"/>
                <a:gd name="connsiteY18" fmla="*/ 2627410 h 2876136"/>
                <a:gd name="connsiteX19" fmla="*/ 468174 w 3832270"/>
                <a:gd name="connsiteY19" fmla="*/ 2649670 h 2876136"/>
                <a:gd name="connsiteX20" fmla="*/ 1003650 w 3832270"/>
                <a:gd name="connsiteY20" fmla="*/ 2622480 h 2876136"/>
                <a:gd name="connsiteX21" fmla="*/ 1266489 w 3832270"/>
                <a:gd name="connsiteY21" fmla="*/ 2573982 h 2876136"/>
                <a:gd name="connsiteX22" fmla="*/ 1524223 w 3832270"/>
                <a:gd name="connsiteY22" fmla="*/ 2504657 h 2876136"/>
                <a:gd name="connsiteX23" fmla="*/ 1775731 w 3832270"/>
                <a:gd name="connsiteY23" fmla="*/ 2416243 h 2876136"/>
                <a:gd name="connsiteX24" fmla="*/ 2019789 w 3832270"/>
                <a:gd name="connsiteY24" fmla="*/ 2309412 h 2876136"/>
                <a:gd name="connsiteX25" fmla="*/ 2482486 w 3832270"/>
                <a:gd name="connsiteY25" fmla="*/ 2046962 h 2876136"/>
                <a:gd name="connsiteX26" fmla="*/ 2591908 w 3832270"/>
                <a:gd name="connsiteY26" fmla="*/ 1971371 h 2876136"/>
                <a:gd name="connsiteX27" fmla="*/ 2645702 w 3832270"/>
                <a:gd name="connsiteY27" fmla="*/ 1932321 h 2876136"/>
                <a:gd name="connsiteX28" fmla="*/ 2698779 w 3832270"/>
                <a:gd name="connsiteY28" fmla="*/ 1892309 h 2876136"/>
                <a:gd name="connsiteX29" fmla="*/ 2903537 w 3832270"/>
                <a:gd name="connsiteY29" fmla="*/ 1722516 h 2876136"/>
                <a:gd name="connsiteX30" fmla="*/ 3269061 w 3832270"/>
                <a:gd name="connsiteY30" fmla="*/ 1337327 h 2876136"/>
                <a:gd name="connsiteX31" fmla="*/ 3424928 w 3832270"/>
                <a:gd name="connsiteY31" fmla="*/ 1122508 h 2876136"/>
                <a:gd name="connsiteX32" fmla="*/ 3557622 w 3832270"/>
                <a:gd name="connsiteY32" fmla="*/ 893226 h 2876136"/>
                <a:gd name="connsiteX33" fmla="*/ 3587019 w 3832270"/>
                <a:gd name="connsiteY33" fmla="*/ 833929 h 2876136"/>
                <a:gd name="connsiteX34" fmla="*/ 3601310 w 3832270"/>
                <a:gd name="connsiteY34" fmla="*/ 804040 h 2876136"/>
                <a:gd name="connsiteX35" fmla="*/ 3614885 w 3832270"/>
                <a:gd name="connsiteY35" fmla="*/ 773861 h 2876136"/>
                <a:gd name="connsiteX36" fmla="*/ 3640812 w 3832270"/>
                <a:gd name="connsiteY36" fmla="*/ 713022 h 2876136"/>
                <a:gd name="connsiteX37" fmla="*/ 3665105 w 3832270"/>
                <a:gd name="connsiteY37" fmla="*/ 651506 h 2876136"/>
                <a:gd name="connsiteX38" fmla="*/ 3744110 w 3832270"/>
                <a:gd name="connsiteY38" fmla="*/ 399567 h 2876136"/>
                <a:gd name="connsiteX39" fmla="*/ 3792123 w 3832270"/>
                <a:gd name="connsiteY39" fmla="*/ 140444 h 28761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</a:cxnLst>
              <a:rect l="l" t="t" r="r" b="b"/>
              <a:pathLst>
                <a:path w="3832270" h="2876136">
                  <a:moveTo>
                    <a:pt x="3800718" y="0"/>
                  </a:moveTo>
                  <a:lnTo>
                    <a:pt x="3832270" y="0"/>
                  </a:lnTo>
                  <a:lnTo>
                    <a:pt x="3824562" y="143769"/>
                  </a:lnTo>
                  <a:cubicBezTo>
                    <a:pt x="3797131" y="409191"/>
                    <a:pt x="3730585" y="671345"/>
                    <a:pt x="3628155" y="922055"/>
                  </a:cubicBezTo>
                  <a:cubicBezTo>
                    <a:pt x="3593858" y="1005553"/>
                    <a:pt x="3556704" y="1088280"/>
                    <a:pt x="3514853" y="1169078"/>
                  </a:cubicBezTo>
                  <a:cubicBezTo>
                    <a:pt x="3473616" y="1250166"/>
                    <a:pt x="3428194" y="1329517"/>
                    <a:pt x="3379198" y="1407037"/>
                  </a:cubicBezTo>
                  <a:cubicBezTo>
                    <a:pt x="3281106" y="1561980"/>
                    <a:pt x="3169132" y="1710174"/>
                    <a:pt x="3043787" y="1848342"/>
                  </a:cubicBezTo>
                  <a:cubicBezTo>
                    <a:pt x="2980806" y="1917184"/>
                    <a:pt x="2915071" y="1984001"/>
                    <a:pt x="2845661" y="2047444"/>
                  </a:cubicBezTo>
                  <a:cubicBezTo>
                    <a:pt x="2828411" y="2063450"/>
                    <a:pt x="2811060" y="2079263"/>
                    <a:pt x="2793197" y="2094689"/>
                  </a:cubicBezTo>
                  <a:cubicBezTo>
                    <a:pt x="2775436" y="2110213"/>
                    <a:pt x="2757982" y="2126025"/>
                    <a:pt x="2739710" y="2140969"/>
                  </a:cubicBezTo>
                  <a:cubicBezTo>
                    <a:pt x="2703576" y="2171341"/>
                    <a:pt x="2666524" y="2200749"/>
                    <a:pt x="2629166" y="2229867"/>
                  </a:cubicBezTo>
                  <a:cubicBezTo>
                    <a:pt x="2479015" y="2345569"/>
                    <a:pt x="2316821" y="2448061"/>
                    <a:pt x="2145952" y="2535994"/>
                  </a:cubicBezTo>
                  <a:cubicBezTo>
                    <a:pt x="1804312" y="2711957"/>
                    <a:pt x="1424600" y="2826982"/>
                    <a:pt x="1034987" y="2863910"/>
                  </a:cubicBezTo>
                  <a:cubicBezTo>
                    <a:pt x="937762" y="2873167"/>
                    <a:pt x="839720" y="2877096"/>
                    <a:pt x="741909" y="2875939"/>
                  </a:cubicBezTo>
                  <a:cubicBezTo>
                    <a:pt x="644097" y="2874782"/>
                    <a:pt x="546515" y="2868539"/>
                    <a:pt x="450208" y="2857451"/>
                  </a:cubicBezTo>
                  <a:cubicBezTo>
                    <a:pt x="305520" y="2840674"/>
                    <a:pt x="162095" y="2813810"/>
                    <a:pt x="22215" y="2775923"/>
                  </a:cubicBezTo>
                  <a:lnTo>
                    <a:pt x="0" y="2769256"/>
                  </a:lnTo>
                  <a:lnTo>
                    <a:pt x="0" y="2590612"/>
                  </a:lnTo>
                  <a:lnTo>
                    <a:pt x="199046" y="2627410"/>
                  </a:lnTo>
                  <a:cubicBezTo>
                    <a:pt x="288321" y="2639209"/>
                    <a:pt x="378197" y="2646537"/>
                    <a:pt x="468174" y="2649670"/>
                  </a:cubicBezTo>
                  <a:cubicBezTo>
                    <a:pt x="648333" y="2656805"/>
                    <a:pt x="826655" y="2647163"/>
                    <a:pt x="1003650" y="2622480"/>
                  </a:cubicBezTo>
                  <a:cubicBezTo>
                    <a:pt x="1091943" y="2609658"/>
                    <a:pt x="1179725" y="2593747"/>
                    <a:pt x="1266489" y="2573982"/>
                  </a:cubicBezTo>
                  <a:cubicBezTo>
                    <a:pt x="1353250" y="2553927"/>
                    <a:pt x="1439298" y="2531076"/>
                    <a:pt x="1524223" y="2504657"/>
                  </a:cubicBezTo>
                  <a:cubicBezTo>
                    <a:pt x="1609149" y="2478336"/>
                    <a:pt x="1693052" y="2448833"/>
                    <a:pt x="1775731" y="2416243"/>
                  </a:cubicBezTo>
                  <a:cubicBezTo>
                    <a:pt x="1858309" y="2383557"/>
                    <a:pt x="1939764" y="2347882"/>
                    <a:pt x="2019789" y="2309412"/>
                  </a:cubicBezTo>
                  <a:cubicBezTo>
                    <a:pt x="2179839" y="2232567"/>
                    <a:pt x="2334583" y="2144923"/>
                    <a:pt x="2482486" y="2046962"/>
                  </a:cubicBezTo>
                  <a:cubicBezTo>
                    <a:pt x="2519334" y="2022376"/>
                    <a:pt x="2556081" y="1997403"/>
                    <a:pt x="2591908" y="1971371"/>
                  </a:cubicBezTo>
                  <a:cubicBezTo>
                    <a:pt x="2610077" y="1958644"/>
                    <a:pt x="2627838" y="1945434"/>
                    <a:pt x="2645702" y="1932321"/>
                  </a:cubicBezTo>
                  <a:cubicBezTo>
                    <a:pt x="2663666" y="1919305"/>
                    <a:pt x="2681325" y="1905903"/>
                    <a:pt x="2698779" y="1892309"/>
                  </a:cubicBezTo>
                  <a:cubicBezTo>
                    <a:pt x="2768903" y="1838025"/>
                    <a:pt x="2837496" y="1781717"/>
                    <a:pt x="2903537" y="1722516"/>
                  </a:cubicBezTo>
                  <a:cubicBezTo>
                    <a:pt x="3035926" y="1604501"/>
                    <a:pt x="3158720" y="1475784"/>
                    <a:pt x="3269061" y="1337327"/>
                  </a:cubicBezTo>
                  <a:cubicBezTo>
                    <a:pt x="3324182" y="1268099"/>
                    <a:pt x="3376341" y="1196461"/>
                    <a:pt x="3424928" y="1122508"/>
                  </a:cubicBezTo>
                  <a:cubicBezTo>
                    <a:pt x="3472697" y="1048170"/>
                    <a:pt x="3517814" y="972000"/>
                    <a:pt x="3557622" y="893226"/>
                  </a:cubicBezTo>
                  <a:cubicBezTo>
                    <a:pt x="3567931" y="873654"/>
                    <a:pt x="3577526" y="853791"/>
                    <a:pt x="3587019" y="833929"/>
                  </a:cubicBezTo>
                  <a:lnTo>
                    <a:pt x="3601310" y="804040"/>
                  </a:lnTo>
                  <a:lnTo>
                    <a:pt x="3614885" y="773861"/>
                  </a:lnTo>
                  <a:cubicBezTo>
                    <a:pt x="3623766" y="753709"/>
                    <a:pt x="3632748" y="733559"/>
                    <a:pt x="3640812" y="713022"/>
                  </a:cubicBezTo>
                  <a:cubicBezTo>
                    <a:pt x="3648876" y="692485"/>
                    <a:pt x="3657756" y="672236"/>
                    <a:pt x="3665105" y="651506"/>
                  </a:cubicBezTo>
                  <a:cubicBezTo>
                    <a:pt x="3696544" y="569166"/>
                    <a:pt x="3723185" y="485089"/>
                    <a:pt x="3744110" y="399567"/>
                  </a:cubicBezTo>
                  <a:cubicBezTo>
                    <a:pt x="3765341" y="314238"/>
                    <a:pt x="3781392" y="227654"/>
                    <a:pt x="3792123" y="140444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</p:spTree>
    <p:extLst>
      <p:ext uri="{BB962C8B-B14F-4D97-AF65-F5344CB8AC3E}">
        <p14:creationId xmlns:p14="http://schemas.microsoft.com/office/powerpoint/2010/main" val="288931230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>
            <a:extLst>
              <a:ext uri="{FF2B5EF4-FFF2-40B4-BE49-F238E27FC236}">
                <a16:creationId xmlns:a16="http://schemas.microsoft.com/office/drawing/2014/main" id="{0AB193E6-067E-8F35-F937-CA0663F5BBC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5138142" cy="6858000"/>
          </a:xfrm>
          <a:prstGeom prst="rect">
            <a:avLst/>
          </a:prstGeom>
        </p:spPr>
      </p:pic>
      <p:sp>
        <p:nvSpPr>
          <p:cNvPr id="5" name="CaixaDeTexto 4">
            <a:extLst>
              <a:ext uri="{FF2B5EF4-FFF2-40B4-BE49-F238E27FC236}">
                <a16:creationId xmlns:a16="http://schemas.microsoft.com/office/drawing/2014/main" id="{2FA5A269-3C93-55C7-C570-E7509C064700}"/>
              </a:ext>
            </a:extLst>
          </p:cNvPr>
          <p:cNvSpPr txBox="1"/>
          <p:nvPr/>
        </p:nvSpPr>
        <p:spPr>
          <a:xfrm>
            <a:off x="5279924" y="0"/>
            <a:ext cx="6912076" cy="667490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pt-BR" sz="2400" i="1" dirty="0">
                <a:solidFill>
                  <a:schemeClr val="bg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haroni" panose="02010803020104030203" pitchFamily="2" charset="-79"/>
                <a:cs typeface="Aharoni" panose="02010803020104030203" pitchFamily="2" charset="-79"/>
              </a:rPr>
              <a:t>Dra. Andressa Martins</a:t>
            </a:r>
          </a:p>
          <a:p>
            <a:pPr>
              <a:lnSpc>
                <a:spcPct val="150000"/>
              </a:lnSpc>
            </a:pPr>
            <a:endParaRPr lang="pt-BR" sz="2400" dirty="0">
              <a:solidFill>
                <a:schemeClr val="bg2">
                  <a:lumMod val="50000"/>
                </a:schemeClr>
              </a:solidFill>
            </a:endParaRPr>
          </a:p>
          <a:p>
            <a:pPr>
              <a:lnSpc>
                <a:spcPct val="150000"/>
              </a:lnSpc>
            </a:pPr>
            <a:r>
              <a:rPr lang="pt-BR" sz="2400" b="1" dirty="0">
                <a:solidFill>
                  <a:schemeClr val="bg2">
                    <a:lumMod val="50000"/>
                  </a:schemeClr>
                </a:solidFill>
                <a:latin typeface="Calisto MT" panose="02040603050505030304" pitchFamily="18" charset="0"/>
                <a:cs typeface="Aharoni" panose="02010803020104030203" pitchFamily="2" charset="-79"/>
              </a:rPr>
              <a:t>Enfermeira e Biomédica, com atuação em Biomedicina Estética e Patologia, pós-graduada em Urgência e Emergência, com formação complementar em Enfermagem Estética e Auditoria em Sistemas de Saúde. Sócia-proprietária da Bodys </a:t>
            </a:r>
            <a:r>
              <a:rPr lang="pt-BR" sz="2400" b="1" dirty="0" err="1">
                <a:solidFill>
                  <a:schemeClr val="bg2">
                    <a:lumMod val="50000"/>
                  </a:schemeClr>
                </a:solidFill>
                <a:latin typeface="Calisto MT" panose="02040603050505030304" pitchFamily="18" charset="0"/>
                <a:cs typeface="Aharoni" panose="02010803020104030203" pitchFamily="2" charset="-79"/>
              </a:rPr>
              <a:t>Healths</a:t>
            </a:r>
            <a:r>
              <a:rPr lang="pt-BR" sz="2400" b="1" dirty="0">
                <a:solidFill>
                  <a:schemeClr val="bg2">
                    <a:lumMod val="50000"/>
                  </a:schemeClr>
                </a:solidFill>
                <a:latin typeface="Calisto MT" panose="02040603050505030304" pitchFamily="18" charset="0"/>
                <a:cs typeface="Aharoni" panose="02010803020104030203" pitchFamily="2" charset="-79"/>
              </a:rPr>
              <a:t> Clinic. </a:t>
            </a:r>
          </a:p>
          <a:p>
            <a:pPr>
              <a:lnSpc>
                <a:spcPct val="150000"/>
              </a:lnSpc>
            </a:pPr>
            <a:r>
              <a:rPr lang="pt-BR" sz="2400" b="1" dirty="0">
                <a:solidFill>
                  <a:schemeClr val="bg2">
                    <a:lumMod val="50000"/>
                  </a:schemeClr>
                </a:solidFill>
                <a:latin typeface="Calisto MT" panose="02040603050505030304" pitchFamily="18" charset="0"/>
                <a:cs typeface="Aharoni" panose="02010803020104030203" pitchFamily="2" charset="-79"/>
              </a:rPr>
              <a:t>Atualmente em especialização em Saúde Mental e Epidemiologia, com interesse nas áreas de promoção da saúde, prevenção de doenças e gestão em saúde</a:t>
            </a:r>
            <a:r>
              <a:rPr lang="pt-BR" dirty="0">
                <a:solidFill>
                  <a:schemeClr val="bg2">
                    <a:lumMod val="50000"/>
                  </a:schemeClr>
                </a:solidFill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153814421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093496D2-C248-BB51-71E3-9D9498C1035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24" name="Rectangle 23">
            <a:extLst>
              <a:ext uri="{FF2B5EF4-FFF2-40B4-BE49-F238E27FC236}">
                <a16:creationId xmlns:a16="http://schemas.microsoft.com/office/drawing/2014/main" id="{5AAD0A88-C84D-788D-FF57-71AAEEE81DD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1"/>
            <a:ext cx="12191695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6" name="Rectangle 25">
            <a:extLst>
              <a:ext uri="{FF2B5EF4-FFF2-40B4-BE49-F238E27FC236}">
                <a16:creationId xmlns:a16="http://schemas.microsoft.com/office/drawing/2014/main" id="{09D95499-A57E-58AA-8908-BEF20C79870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05" y="0"/>
            <a:ext cx="12191695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800"/>
          </a:p>
        </p:txBody>
      </p:sp>
      <p:sp>
        <p:nvSpPr>
          <p:cNvPr id="2" name="Título 1">
            <a:extLst>
              <a:ext uri="{FF2B5EF4-FFF2-40B4-BE49-F238E27FC236}">
                <a16:creationId xmlns:a16="http://schemas.microsoft.com/office/drawing/2014/main" id="{A872A556-8D34-064F-0A36-163EC5FBB6DC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804672" y="1365403"/>
            <a:ext cx="6196391" cy="4127194"/>
          </a:xfrm>
        </p:spPr>
        <p:txBody>
          <a:bodyPr anchor="ctr">
            <a:normAutofit/>
          </a:bodyPr>
          <a:lstStyle/>
          <a:p>
            <a:pPr algn="l"/>
            <a:r>
              <a:rPr lang="pt-BR" sz="5200" b="1" dirty="0">
                <a:solidFill>
                  <a:schemeClr val="tx2"/>
                </a:solidFill>
              </a:rPr>
              <a:t>Microagulhamento </a:t>
            </a:r>
          </a:p>
        </p:txBody>
      </p:sp>
      <p:sp>
        <p:nvSpPr>
          <p:cNvPr id="3" name="Subtítulo 2">
            <a:extLst>
              <a:ext uri="{FF2B5EF4-FFF2-40B4-BE49-F238E27FC236}">
                <a16:creationId xmlns:a16="http://schemas.microsoft.com/office/drawing/2014/main" id="{7D359116-CCA2-956A-6506-634C0F53CD45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4424516" y="4203290"/>
            <a:ext cx="7170735" cy="1454084"/>
          </a:xfrm>
        </p:spPr>
        <p:txBody>
          <a:bodyPr anchor="ctr">
            <a:normAutofit/>
          </a:bodyPr>
          <a:lstStyle/>
          <a:p>
            <a:pPr algn="l"/>
            <a:r>
              <a:rPr lang="pt-BR" sz="3200" dirty="0" err="1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Drug</a:t>
            </a:r>
            <a:r>
              <a:rPr lang="pt-BR" sz="3200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Delivery</a:t>
            </a:r>
          </a:p>
        </p:txBody>
      </p:sp>
      <p:grpSp>
        <p:nvGrpSpPr>
          <p:cNvPr id="28" name="Group 27">
            <a:extLst>
              <a:ext uri="{FF2B5EF4-FFF2-40B4-BE49-F238E27FC236}">
                <a16:creationId xmlns:a16="http://schemas.microsoft.com/office/drawing/2014/main" id="{5B72CCB8-50E7-A95E-4002-FAA5F41B799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7867135" y="0"/>
            <a:ext cx="4324865" cy="2641149"/>
            <a:chOff x="6867015" y="-1"/>
            <a:chExt cx="5324985" cy="3251912"/>
          </a:xfrm>
          <a:solidFill>
            <a:schemeClr val="accent5">
              <a:alpha val="10000"/>
            </a:schemeClr>
          </a:solidFill>
        </p:grpSpPr>
        <p:sp>
          <p:nvSpPr>
            <p:cNvPr id="41" name="Freeform: Shape 28">
              <a:extLst>
                <a:ext uri="{FF2B5EF4-FFF2-40B4-BE49-F238E27FC236}">
                  <a16:creationId xmlns:a16="http://schemas.microsoft.com/office/drawing/2014/main" id="{2D39B0F5-5B4C-73F1-5BA5-ED88B419B2E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867015" y="-1"/>
              <a:ext cx="5324985" cy="3251912"/>
            </a:xfrm>
            <a:custGeom>
              <a:avLst/>
              <a:gdLst>
                <a:gd name="connsiteX0" fmla="*/ 0 w 5324985"/>
                <a:gd name="connsiteY0" fmla="*/ 0 h 3251912"/>
                <a:gd name="connsiteX1" fmla="*/ 36826 w 5324985"/>
                <a:gd name="connsiteY1" fmla="*/ 0 h 3251912"/>
                <a:gd name="connsiteX2" fmla="*/ 45003 w 5324985"/>
                <a:gd name="connsiteY2" fmla="*/ 152909 h 3251912"/>
                <a:gd name="connsiteX3" fmla="*/ 68956 w 5324985"/>
                <a:gd name="connsiteY3" fmla="*/ 308600 h 3251912"/>
                <a:gd name="connsiteX4" fmla="*/ 167774 w 5324985"/>
                <a:gd name="connsiteY4" fmla="*/ 607968 h 3251912"/>
                <a:gd name="connsiteX5" fmla="*/ 201857 w 5324985"/>
                <a:gd name="connsiteY5" fmla="*/ 679539 h 3251912"/>
                <a:gd name="connsiteX6" fmla="*/ 239741 w 5324985"/>
                <a:gd name="connsiteY6" fmla="*/ 749488 h 3251912"/>
                <a:gd name="connsiteX7" fmla="*/ 323724 w 5324985"/>
                <a:gd name="connsiteY7" fmla="*/ 885101 h 3251912"/>
                <a:gd name="connsiteX8" fmla="*/ 416412 w 5324985"/>
                <a:gd name="connsiteY8" fmla="*/ 1016081 h 3251912"/>
                <a:gd name="connsiteX9" fmla="*/ 515719 w 5324985"/>
                <a:gd name="connsiteY9" fmla="*/ 1143356 h 3251912"/>
                <a:gd name="connsiteX10" fmla="*/ 722427 w 5324985"/>
                <a:gd name="connsiteY10" fmla="*/ 1395127 h 3251912"/>
                <a:gd name="connsiteX11" fmla="*/ 825780 w 5324985"/>
                <a:gd name="connsiteY11" fmla="*/ 1522749 h 3251912"/>
                <a:gd name="connsiteX12" fmla="*/ 926314 w 5324985"/>
                <a:gd name="connsiteY12" fmla="*/ 1651992 h 3251912"/>
                <a:gd name="connsiteX13" fmla="*/ 1026848 w 5324985"/>
                <a:gd name="connsiteY13" fmla="*/ 1776836 h 3251912"/>
                <a:gd name="connsiteX14" fmla="*/ 1131918 w 5324985"/>
                <a:gd name="connsiteY14" fmla="*/ 1897393 h 3251912"/>
                <a:gd name="connsiteX15" fmla="*/ 1354688 w 5324985"/>
                <a:gd name="connsiteY15" fmla="*/ 2124728 h 3251912"/>
                <a:gd name="connsiteX16" fmla="*/ 1855027 w 5324985"/>
                <a:gd name="connsiteY16" fmla="*/ 2504236 h 3251912"/>
                <a:gd name="connsiteX17" fmla="*/ 2131618 w 5324985"/>
                <a:gd name="connsiteY17" fmla="*/ 2646913 h 3251912"/>
                <a:gd name="connsiteX18" fmla="*/ 2423534 w 5324985"/>
                <a:gd name="connsiteY18" fmla="*/ 2754732 h 3251912"/>
                <a:gd name="connsiteX19" fmla="*/ 2727588 w 5324985"/>
                <a:gd name="connsiteY19" fmla="*/ 2829197 h 3251912"/>
                <a:gd name="connsiteX20" fmla="*/ 3041083 w 5324985"/>
                <a:gd name="connsiteY20" fmla="*/ 2870890 h 3251912"/>
                <a:gd name="connsiteX21" fmla="*/ 3360340 w 5324985"/>
                <a:gd name="connsiteY21" fmla="*/ 2883976 h 3251912"/>
                <a:gd name="connsiteX22" fmla="*/ 3439663 w 5324985"/>
                <a:gd name="connsiteY22" fmla="*/ 2883396 h 3251912"/>
                <a:gd name="connsiteX23" fmla="*/ 3478529 w 5324985"/>
                <a:gd name="connsiteY23" fmla="*/ 2882471 h 3251912"/>
                <a:gd name="connsiteX24" fmla="*/ 3517271 w 5324985"/>
                <a:gd name="connsiteY24" fmla="*/ 2880616 h 3251912"/>
                <a:gd name="connsiteX25" fmla="*/ 3671260 w 5324985"/>
                <a:gd name="connsiteY25" fmla="*/ 2867878 h 3251912"/>
                <a:gd name="connsiteX26" fmla="*/ 4265268 w 5324985"/>
                <a:gd name="connsiteY26" fmla="*/ 2716283 h 3251912"/>
                <a:gd name="connsiteX27" fmla="*/ 4546395 w 5324985"/>
                <a:gd name="connsiteY27" fmla="*/ 2584724 h 3251912"/>
                <a:gd name="connsiteX28" fmla="*/ 4817837 w 5324985"/>
                <a:gd name="connsiteY28" fmla="*/ 2424674 h 3251912"/>
                <a:gd name="connsiteX29" fmla="*/ 5081677 w 5324985"/>
                <a:gd name="connsiteY29" fmla="*/ 2243548 h 3251912"/>
                <a:gd name="connsiteX30" fmla="*/ 5211881 w 5324985"/>
                <a:gd name="connsiteY30" fmla="*/ 2147658 h 3251912"/>
                <a:gd name="connsiteX31" fmla="*/ 5324985 w 5324985"/>
                <a:gd name="connsiteY31" fmla="*/ 2062128 h 3251912"/>
                <a:gd name="connsiteX32" fmla="*/ 5324985 w 5324985"/>
                <a:gd name="connsiteY32" fmla="*/ 2514993 h 3251912"/>
                <a:gd name="connsiteX33" fmla="*/ 5314867 w 5324985"/>
                <a:gd name="connsiteY33" fmla="*/ 2522881 h 3251912"/>
                <a:gd name="connsiteX34" fmla="*/ 5038276 w 5324985"/>
                <a:gd name="connsiteY34" fmla="*/ 2722421 h 3251912"/>
                <a:gd name="connsiteX35" fmla="*/ 4741701 w 5324985"/>
                <a:gd name="connsiteY35" fmla="*/ 2904937 h 3251912"/>
                <a:gd name="connsiteX36" fmla="*/ 4420728 w 5324985"/>
                <a:gd name="connsiteY36" fmla="*/ 3058848 h 3251912"/>
                <a:gd name="connsiteX37" fmla="*/ 3717481 w 5324985"/>
                <a:gd name="connsiteY37" fmla="*/ 3237079 h 3251912"/>
                <a:gd name="connsiteX38" fmla="*/ 3535661 w 5324985"/>
                <a:gd name="connsiteY38" fmla="*/ 3249934 h 3251912"/>
                <a:gd name="connsiteX39" fmla="*/ 3490175 w 5324985"/>
                <a:gd name="connsiteY39" fmla="*/ 3251555 h 3251912"/>
                <a:gd name="connsiteX40" fmla="*/ 3444813 w 5324985"/>
                <a:gd name="connsiteY40" fmla="*/ 3251787 h 3251912"/>
                <a:gd name="connsiteX41" fmla="*/ 3355681 w 5324985"/>
                <a:gd name="connsiteY41" fmla="*/ 3250745 h 3251912"/>
                <a:gd name="connsiteX42" fmla="*/ 3179011 w 5324985"/>
                <a:gd name="connsiteY42" fmla="*/ 3243795 h 3251912"/>
                <a:gd name="connsiteX43" fmla="*/ 3002217 w 5324985"/>
                <a:gd name="connsiteY43" fmla="*/ 3227814 h 3251912"/>
                <a:gd name="connsiteX44" fmla="*/ 2650103 w 5324985"/>
                <a:gd name="connsiteY44" fmla="*/ 3170836 h 3251912"/>
                <a:gd name="connsiteX45" fmla="*/ 2305836 w 5324985"/>
                <a:gd name="connsiteY45" fmla="*/ 3072514 h 3251912"/>
                <a:gd name="connsiteX46" fmla="*/ 1978611 w 5324985"/>
                <a:gd name="connsiteY46" fmla="*/ 2929952 h 3251912"/>
                <a:gd name="connsiteX47" fmla="*/ 1678235 w 5324985"/>
                <a:gd name="connsiteY47" fmla="*/ 2744424 h 3251912"/>
                <a:gd name="connsiteX48" fmla="*/ 1175688 w 5324985"/>
                <a:gd name="connsiteY48" fmla="*/ 2277018 h 3251912"/>
                <a:gd name="connsiteX49" fmla="*/ 971310 w 5324985"/>
                <a:gd name="connsiteY49" fmla="*/ 2012044 h 3251912"/>
                <a:gd name="connsiteX50" fmla="*/ 790717 w 5324985"/>
                <a:gd name="connsiteY50" fmla="*/ 1735723 h 3251912"/>
                <a:gd name="connsiteX51" fmla="*/ 706488 w 5324985"/>
                <a:gd name="connsiteY51" fmla="*/ 1598604 h 3251912"/>
                <a:gd name="connsiteX52" fmla="*/ 618951 w 5324985"/>
                <a:gd name="connsiteY52" fmla="*/ 1463802 h 3251912"/>
                <a:gd name="connsiteX53" fmla="*/ 436273 w 5324985"/>
                <a:gd name="connsiteY53" fmla="*/ 1195355 h 3251912"/>
                <a:gd name="connsiteX54" fmla="*/ 346896 w 5324985"/>
                <a:gd name="connsiteY54" fmla="*/ 1058816 h 3251912"/>
                <a:gd name="connsiteX55" fmla="*/ 261809 w 5324985"/>
                <a:gd name="connsiteY55" fmla="*/ 919264 h 3251912"/>
                <a:gd name="connsiteX56" fmla="*/ 118487 w 5324985"/>
                <a:gd name="connsiteY56" fmla="*/ 626498 h 3251912"/>
                <a:gd name="connsiteX57" fmla="*/ 28130 w 5324985"/>
                <a:gd name="connsiteY57" fmla="*/ 315781 h 3251912"/>
                <a:gd name="connsiteX58" fmla="*/ 6751 w 5324985"/>
                <a:gd name="connsiteY58" fmla="*/ 156195 h 325191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</a:cxnLst>
              <a:rect l="l" t="t" r="r" b="b"/>
              <a:pathLst>
                <a:path w="5324985" h="3251912">
                  <a:moveTo>
                    <a:pt x="0" y="0"/>
                  </a:moveTo>
                  <a:lnTo>
                    <a:pt x="36826" y="0"/>
                  </a:lnTo>
                  <a:lnTo>
                    <a:pt x="45003" y="152909"/>
                  </a:lnTo>
                  <a:cubicBezTo>
                    <a:pt x="50351" y="205154"/>
                    <a:pt x="58290" y="257123"/>
                    <a:pt x="68956" y="308600"/>
                  </a:cubicBezTo>
                  <a:cubicBezTo>
                    <a:pt x="91393" y="411324"/>
                    <a:pt x="123882" y="511847"/>
                    <a:pt x="167774" y="607968"/>
                  </a:cubicBezTo>
                  <a:cubicBezTo>
                    <a:pt x="178195" y="632173"/>
                    <a:pt x="190333" y="655798"/>
                    <a:pt x="201857" y="679539"/>
                  </a:cubicBezTo>
                  <a:cubicBezTo>
                    <a:pt x="214363" y="702933"/>
                    <a:pt x="226255" y="726557"/>
                    <a:pt x="239741" y="749488"/>
                  </a:cubicBezTo>
                  <a:cubicBezTo>
                    <a:pt x="265488" y="795812"/>
                    <a:pt x="294176" y="840746"/>
                    <a:pt x="323724" y="885101"/>
                  </a:cubicBezTo>
                  <a:cubicBezTo>
                    <a:pt x="353149" y="929572"/>
                    <a:pt x="384657" y="972885"/>
                    <a:pt x="416412" y="1016081"/>
                  </a:cubicBezTo>
                  <a:cubicBezTo>
                    <a:pt x="448655" y="1058931"/>
                    <a:pt x="482127" y="1101202"/>
                    <a:pt x="515719" y="1143356"/>
                  </a:cubicBezTo>
                  <a:cubicBezTo>
                    <a:pt x="583027" y="1227782"/>
                    <a:pt x="653402" y="1310470"/>
                    <a:pt x="722427" y="1395127"/>
                  </a:cubicBezTo>
                  <a:cubicBezTo>
                    <a:pt x="757123" y="1437282"/>
                    <a:pt x="791697" y="1479783"/>
                    <a:pt x="825780" y="1522749"/>
                  </a:cubicBezTo>
                  <a:cubicBezTo>
                    <a:pt x="859742" y="1565367"/>
                    <a:pt x="893457" y="1610649"/>
                    <a:pt x="926314" y="1651992"/>
                  </a:cubicBezTo>
                  <a:cubicBezTo>
                    <a:pt x="958927" y="1694379"/>
                    <a:pt x="993132" y="1735492"/>
                    <a:pt x="1026848" y="1776836"/>
                  </a:cubicBezTo>
                  <a:cubicBezTo>
                    <a:pt x="1061545" y="1817485"/>
                    <a:pt x="1095996" y="1858133"/>
                    <a:pt x="1131918" y="1897393"/>
                  </a:cubicBezTo>
                  <a:cubicBezTo>
                    <a:pt x="1203273" y="1976376"/>
                    <a:pt x="1277447" y="2052463"/>
                    <a:pt x="1354688" y="2124728"/>
                  </a:cubicBezTo>
                  <a:cubicBezTo>
                    <a:pt x="1509411" y="2268911"/>
                    <a:pt x="1676396" y="2397575"/>
                    <a:pt x="1855027" y="2504236"/>
                  </a:cubicBezTo>
                  <a:cubicBezTo>
                    <a:pt x="1944528" y="2557277"/>
                    <a:pt x="2036357" y="2605917"/>
                    <a:pt x="2131618" y="2646913"/>
                  </a:cubicBezTo>
                  <a:cubicBezTo>
                    <a:pt x="2226267" y="2689068"/>
                    <a:pt x="2323981" y="2724622"/>
                    <a:pt x="2423534" y="2754732"/>
                  </a:cubicBezTo>
                  <a:cubicBezTo>
                    <a:pt x="2523087" y="2784958"/>
                    <a:pt x="2624602" y="2809394"/>
                    <a:pt x="2727588" y="2829197"/>
                  </a:cubicBezTo>
                  <a:cubicBezTo>
                    <a:pt x="2830698" y="2848653"/>
                    <a:pt x="2935522" y="2861971"/>
                    <a:pt x="3041083" y="2870890"/>
                  </a:cubicBezTo>
                  <a:cubicBezTo>
                    <a:pt x="3146644" y="2879922"/>
                    <a:pt x="3253307" y="2883860"/>
                    <a:pt x="3360340" y="2883976"/>
                  </a:cubicBezTo>
                  <a:cubicBezTo>
                    <a:pt x="3387067" y="2883976"/>
                    <a:pt x="3414162" y="2884439"/>
                    <a:pt x="3439663" y="2883396"/>
                  </a:cubicBezTo>
                  <a:lnTo>
                    <a:pt x="3478529" y="2882471"/>
                  </a:lnTo>
                  <a:lnTo>
                    <a:pt x="3517271" y="2880616"/>
                  </a:lnTo>
                  <a:cubicBezTo>
                    <a:pt x="3568887" y="2878417"/>
                    <a:pt x="3620257" y="2873552"/>
                    <a:pt x="3671260" y="2867878"/>
                  </a:cubicBezTo>
                  <a:cubicBezTo>
                    <a:pt x="3875515" y="2844253"/>
                    <a:pt x="4074253" y="2792486"/>
                    <a:pt x="4265268" y="2716283"/>
                  </a:cubicBezTo>
                  <a:cubicBezTo>
                    <a:pt x="4361020" y="2678529"/>
                    <a:pt x="4454444" y="2633710"/>
                    <a:pt x="4546395" y="2584724"/>
                  </a:cubicBezTo>
                  <a:cubicBezTo>
                    <a:pt x="4638470" y="2535967"/>
                    <a:pt x="4728827" y="2481885"/>
                    <a:pt x="4817837" y="2424674"/>
                  </a:cubicBezTo>
                  <a:cubicBezTo>
                    <a:pt x="4906846" y="2367348"/>
                    <a:pt x="4994385" y="2306317"/>
                    <a:pt x="5081677" y="2243548"/>
                  </a:cubicBezTo>
                  <a:cubicBezTo>
                    <a:pt x="5125201" y="2212164"/>
                    <a:pt x="5168603" y="2179969"/>
                    <a:pt x="5211881" y="2147658"/>
                  </a:cubicBezTo>
                  <a:lnTo>
                    <a:pt x="5324985" y="2062128"/>
                  </a:lnTo>
                  <a:lnTo>
                    <a:pt x="5324985" y="2514993"/>
                  </a:lnTo>
                  <a:lnTo>
                    <a:pt x="5314867" y="2522881"/>
                  </a:lnTo>
                  <a:cubicBezTo>
                    <a:pt x="5225490" y="2591325"/>
                    <a:pt x="5133783" y="2658379"/>
                    <a:pt x="5038276" y="2722421"/>
                  </a:cubicBezTo>
                  <a:cubicBezTo>
                    <a:pt x="4942892" y="2786348"/>
                    <a:pt x="4844810" y="2848422"/>
                    <a:pt x="4741701" y="2904937"/>
                  </a:cubicBezTo>
                  <a:cubicBezTo>
                    <a:pt x="4638592" y="2961337"/>
                    <a:pt x="4531929" y="3013683"/>
                    <a:pt x="4420728" y="3058848"/>
                  </a:cubicBezTo>
                  <a:cubicBezTo>
                    <a:pt x="4199063" y="3150338"/>
                    <a:pt x="3959621" y="3211485"/>
                    <a:pt x="3717481" y="3237079"/>
                  </a:cubicBezTo>
                  <a:cubicBezTo>
                    <a:pt x="3656914" y="3243101"/>
                    <a:pt x="3596227" y="3247966"/>
                    <a:pt x="3535661" y="3249934"/>
                  </a:cubicBezTo>
                  <a:lnTo>
                    <a:pt x="3490175" y="3251555"/>
                  </a:lnTo>
                  <a:lnTo>
                    <a:pt x="3444813" y="3251787"/>
                  </a:lnTo>
                  <a:cubicBezTo>
                    <a:pt x="3414162" y="3252250"/>
                    <a:pt x="3385105" y="3251324"/>
                    <a:pt x="3355681" y="3250745"/>
                  </a:cubicBezTo>
                  <a:cubicBezTo>
                    <a:pt x="3296954" y="3250050"/>
                    <a:pt x="3237860" y="3246692"/>
                    <a:pt x="3179011" y="3243795"/>
                  </a:cubicBezTo>
                  <a:cubicBezTo>
                    <a:pt x="3120039" y="3239164"/>
                    <a:pt x="3061067" y="3234878"/>
                    <a:pt x="3002217" y="3227814"/>
                  </a:cubicBezTo>
                  <a:cubicBezTo>
                    <a:pt x="2884397" y="3214496"/>
                    <a:pt x="2766699" y="3196314"/>
                    <a:pt x="2650103" y="3170836"/>
                  </a:cubicBezTo>
                  <a:cubicBezTo>
                    <a:pt x="2533510" y="3145358"/>
                    <a:pt x="2418263" y="3112583"/>
                    <a:pt x="2305836" y="3072514"/>
                  </a:cubicBezTo>
                  <a:cubicBezTo>
                    <a:pt x="2193410" y="3032328"/>
                    <a:pt x="2083926" y="2984383"/>
                    <a:pt x="1978611" y="2929952"/>
                  </a:cubicBezTo>
                  <a:cubicBezTo>
                    <a:pt x="1873663" y="2874711"/>
                    <a:pt x="1772884" y="2812985"/>
                    <a:pt x="1678235" y="2744424"/>
                  </a:cubicBezTo>
                  <a:cubicBezTo>
                    <a:pt x="1488201" y="2608001"/>
                    <a:pt x="1321708" y="2448068"/>
                    <a:pt x="1175688" y="2277018"/>
                  </a:cubicBezTo>
                  <a:cubicBezTo>
                    <a:pt x="1102985" y="2191086"/>
                    <a:pt x="1035309" y="2102377"/>
                    <a:pt x="971310" y="2012044"/>
                  </a:cubicBezTo>
                  <a:cubicBezTo>
                    <a:pt x="907188" y="1921714"/>
                    <a:pt x="847358" y="1829413"/>
                    <a:pt x="790717" y="1735723"/>
                  </a:cubicBezTo>
                  <a:cubicBezTo>
                    <a:pt x="761782" y="1688357"/>
                    <a:pt x="735300" y="1644002"/>
                    <a:pt x="706488" y="1598604"/>
                  </a:cubicBezTo>
                  <a:cubicBezTo>
                    <a:pt x="677922" y="1553555"/>
                    <a:pt x="648866" y="1508505"/>
                    <a:pt x="618951" y="1463802"/>
                  </a:cubicBezTo>
                  <a:lnTo>
                    <a:pt x="436273" y="1195355"/>
                  </a:lnTo>
                  <a:cubicBezTo>
                    <a:pt x="405990" y="1150189"/>
                    <a:pt x="376075" y="1104792"/>
                    <a:pt x="346896" y="1058816"/>
                  </a:cubicBezTo>
                  <a:cubicBezTo>
                    <a:pt x="317716" y="1012838"/>
                    <a:pt x="288782" y="966747"/>
                    <a:pt x="261809" y="919264"/>
                  </a:cubicBezTo>
                  <a:cubicBezTo>
                    <a:pt x="207742" y="824764"/>
                    <a:pt x="158088" y="727485"/>
                    <a:pt x="118487" y="626498"/>
                  </a:cubicBezTo>
                  <a:cubicBezTo>
                    <a:pt x="78151" y="525859"/>
                    <a:pt x="48237" y="421515"/>
                    <a:pt x="28130" y="315781"/>
                  </a:cubicBezTo>
                  <a:cubicBezTo>
                    <a:pt x="18506" y="262914"/>
                    <a:pt x="11425" y="209642"/>
                    <a:pt x="6751" y="156195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2" name="Freeform: Shape 29">
              <a:extLst>
                <a:ext uri="{FF2B5EF4-FFF2-40B4-BE49-F238E27FC236}">
                  <a16:creationId xmlns:a16="http://schemas.microsoft.com/office/drawing/2014/main" id="{EDDBF661-A124-24BC-CE12-956B8367415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916467" y="-1"/>
              <a:ext cx="5275533" cy="2980757"/>
            </a:xfrm>
            <a:custGeom>
              <a:avLst/>
              <a:gdLst>
                <a:gd name="connsiteX0" fmla="*/ 0 w 5275533"/>
                <a:gd name="connsiteY0" fmla="*/ 0 h 2980757"/>
                <a:gd name="connsiteX1" fmla="*/ 201166 w 5275533"/>
                <a:gd name="connsiteY1" fmla="*/ 0 h 2980757"/>
                <a:gd name="connsiteX2" fmla="*/ 206734 w 5275533"/>
                <a:gd name="connsiteY2" fmla="*/ 89286 h 2980757"/>
                <a:gd name="connsiteX3" fmla="*/ 232051 w 5275533"/>
                <a:gd name="connsiteY3" fmla="*/ 226897 h 2980757"/>
                <a:gd name="connsiteX4" fmla="*/ 332707 w 5275533"/>
                <a:gd name="connsiteY4" fmla="*/ 487120 h 2980757"/>
                <a:gd name="connsiteX5" fmla="*/ 402959 w 5275533"/>
                <a:gd name="connsiteY5" fmla="*/ 609647 h 2980757"/>
                <a:gd name="connsiteX6" fmla="*/ 483631 w 5275533"/>
                <a:gd name="connsiteY6" fmla="*/ 728236 h 2980757"/>
                <a:gd name="connsiteX7" fmla="*/ 669986 w 5275533"/>
                <a:gd name="connsiteY7" fmla="*/ 957424 h 2980757"/>
                <a:gd name="connsiteX8" fmla="*/ 871667 w 5275533"/>
                <a:gd name="connsiteY8" fmla="*/ 1188348 h 2980757"/>
                <a:gd name="connsiteX9" fmla="*/ 971956 w 5275533"/>
                <a:gd name="connsiteY9" fmla="*/ 1308905 h 2980757"/>
                <a:gd name="connsiteX10" fmla="*/ 1020139 w 5275533"/>
                <a:gd name="connsiteY10" fmla="*/ 1368084 h 2980757"/>
                <a:gd name="connsiteX11" fmla="*/ 1067340 w 5275533"/>
                <a:gd name="connsiteY11" fmla="*/ 1424715 h 2980757"/>
                <a:gd name="connsiteX12" fmla="*/ 1472909 w 5275533"/>
                <a:gd name="connsiteY12" fmla="*/ 1843252 h 2980757"/>
                <a:gd name="connsiteX13" fmla="*/ 1688567 w 5275533"/>
                <a:gd name="connsiteY13" fmla="*/ 2031559 h 2980757"/>
                <a:gd name="connsiteX14" fmla="*/ 1914401 w 5275533"/>
                <a:gd name="connsiteY14" fmla="*/ 2205156 h 2980757"/>
                <a:gd name="connsiteX15" fmla="*/ 2418909 w 5275533"/>
                <a:gd name="connsiteY15" fmla="*/ 2479741 h 2980757"/>
                <a:gd name="connsiteX16" fmla="*/ 2701141 w 5275533"/>
                <a:gd name="connsiteY16" fmla="*/ 2557333 h 2980757"/>
                <a:gd name="connsiteX17" fmla="*/ 2773475 w 5275533"/>
                <a:gd name="connsiteY17" fmla="*/ 2570999 h 2980757"/>
                <a:gd name="connsiteX18" fmla="*/ 2846424 w 5275533"/>
                <a:gd name="connsiteY18" fmla="*/ 2582465 h 2980757"/>
                <a:gd name="connsiteX19" fmla="*/ 2993669 w 5275533"/>
                <a:gd name="connsiteY19" fmla="*/ 2598909 h 2980757"/>
                <a:gd name="connsiteX20" fmla="*/ 3067721 w 5275533"/>
                <a:gd name="connsiteY20" fmla="*/ 2604237 h 2980757"/>
                <a:gd name="connsiteX21" fmla="*/ 3142019 w 5275533"/>
                <a:gd name="connsiteY21" fmla="*/ 2607943 h 2980757"/>
                <a:gd name="connsiteX22" fmla="*/ 3216561 w 5275533"/>
                <a:gd name="connsiteY22" fmla="*/ 2609564 h 2980757"/>
                <a:gd name="connsiteX23" fmla="*/ 3291225 w 5275533"/>
                <a:gd name="connsiteY23" fmla="*/ 2609217 h 2980757"/>
                <a:gd name="connsiteX24" fmla="*/ 3328619 w 5275533"/>
                <a:gd name="connsiteY24" fmla="*/ 2608869 h 2980757"/>
                <a:gd name="connsiteX25" fmla="*/ 3364665 w 5275533"/>
                <a:gd name="connsiteY25" fmla="*/ 2607363 h 2980757"/>
                <a:gd name="connsiteX26" fmla="*/ 3400587 w 5275533"/>
                <a:gd name="connsiteY26" fmla="*/ 2605627 h 2980757"/>
                <a:gd name="connsiteX27" fmla="*/ 3436387 w 5275533"/>
                <a:gd name="connsiteY27" fmla="*/ 2602847 h 2980757"/>
                <a:gd name="connsiteX28" fmla="*/ 3578361 w 5275533"/>
                <a:gd name="connsiteY28" fmla="*/ 2586286 h 2980757"/>
                <a:gd name="connsiteX29" fmla="*/ 4119159 w 5275533"/>
                <a:gd name="connsiteY29" fmla="*/ 2418594 h 2980757"/>
                <a:gd name="connsiteX30" fmla="*/ 4618765 w 5275533"/>
                <a:gd name="connsiteY30" fmla="*/ 2124668 h 2980757"/>
                <a:gd name="connsiteX31" fmla="*/ 4739895 w 5275533"/>
                <a:gd name="connsiteY31" fmla="*/ 2038275 h 2980757"/>
                <a:gd name="connsiteX32" fmla="*/ 4861027 w 5275533"/>
                <a:gd name="connsiteY32" fmla="*/ 1948986 h 2980757"/>
                <a:gd name="connsiteX33" fmla="*/ 5106354 w 5275533"/>
                <a:gd name="connsiteY33" fmla="*/ 1763690 h 2980757"/>
                <a:gd name="connsiteX34" fmla="*/ 5275533 w 5275533"/>
                <a:gd name="connsiteY34" fmla="*/ 1641017 h 2980757"/>
                <a:gd name="connsiteX35" fmla="*/ 5275533 w 5275533"/>
                <a:gd name="connsiteY35" fmla="*/ 2257481 h 2980757"/>
                <a:gd name="connsiteX36" fmla="*/ 5168881 w 5275533"/>
                <a:gd name="connsiteY36" fmla="*/ 2332084 h 2980757"/>
                <a:gd name="connsiteX37" fmla="*/ 5036225 w 5275533"/>
                <a:gd name="connsiteY37" fmla="*/ 2421489 h 2980757"/>
                <a:gd name="connsiteX38" fmla="*/ 4899401 w 5275533"/>
                <a:gd name="connsiteY38" fmla="*/ 2508347 h 2980757"/>
                <a:gd name="connsiteX39" fmla="*/ 4612145 w 5275533"/>
                <a:gd name="connsiteY39" fmla="*/ 2671407 h 2980757"/>
                <a:gd name="connsiteX40" fmla="*/ 4303187 w 5275533"/>
                <a:gd name="connsiteY40" fmla="*/ 2810030 h 2980757"/>
                <a:gd name="connsiteX41" fmla="*/ 3630835 w 5275533"/>
                <a:gd name="connsiteY41" fmla="*/ 2969500 h 2980757"/>
                <a:gd name="connsiteX42" fmla="*/ 3457719 w 5275533"/>
                <a:gd name="connsiteY42" fmla="*/ 2979808 h 2980757"/>
                <a:gd name="connsiteX43" fmla="*/ 3414441 w 5275533"/>
                <a:gd name="connsiteY43" fmla="*/ 2980733 h 2980757"/>
                <a:gd name="connsiteX44" fmla="*/ 3371285 w 5275533"/>
                <a:gd name="connsiteY44" fmla="*/ 2980502 h 2980757"/>
                <a:gd name="connsiteX45" fmla="*/ 3328252 w 5275533"/>
                <a:gd name="connsiteY45" fmla="*/ 2980039 h 2980757"/>
                <a:gd name="connsiteX46" fmla="*/ 3286445 w 5275533"/>
                <a:gd name="connsiteY46" fmla="*/ 2978534 h 2980757"/>
                <a:gd name="connsiteX47" fmla="*/ 2952475 w 5275533"/>
                <a:gd name="connsiteY47" fmla="*/ 2953402 h 2980757"/>
                <a:gd name="connsiteX48" fmla="*/ 2620591 w 5275533"/>
                <a:gd name="connsiteY48" fmla="*/ 2898046 h 2980757"/>
                <a:gd name="connsiteX49" fmla="*/ 2294591 w 5275533"/>
                <a:gd name="connsiteY49" fmla="*/ 2811305 h 2980757"/>
                <a:gd name="connsiteX50" fmla="*/ 1670544 w 5275533"/>
                <a:gd name="connsiteY50" fmla="*/ 2550501 h 2980757"/>
                <a:gd name="connsiteX51" fmla="*/ 1144703 w 5275533"/>
                <a:gd name="connsiteY51" fmla="*/ 2144472 h 2980757"/>
                <a:gd name="connsiteX52" fmla="*/ 931497 w 5275533"/>
                <a:gd name="connsiteY52" fmla="*/ 1900114 h 2980757"/>
                <a:gd name="connsiteX53" fmla="*/ 745265 w 5275533"/>
                <a:gd name="connsiteY53" fmla="*/ 1641395 h 2980757"/>
                <a:gd name="connsiteX54" fmla="*/ 701741 w 5275533"/>
                <a:gd name="connsiteY54" fmla="*/ 1575500 h 2980757"/>
                <a:gd name="connsiteX55" fmla="*/ 660178 w 5275533"/>
                <a:gd name="connsiteY55" fmla="*/ 1511573 h 2980757"/>
                <a:gd name="connsiteX56" fmla="*/ 578158 w 5275533"/>
                <a:gd name="connsiteY56" fmla="*/ 1387656 h 2980757"/>
                <a:gd name="connsiteX57" fmla="*/ 408230 w 5275533"/>
                <a:gd name="connsiteY57" fmla="*/ 1134497 h 2980757"/>
                <a:gd name="connsiteX58" fmla="*/ 242349 w 5275533"/>
                <a:gd name="connsiteY58" fmla="*/ 866860 h 2980757"/>
                <a:gd name="connsiteX59" fmla="*/ 167562 w 5275533"/>
                <a:gd name="connsiteY59" fmla="*/ 724994 h 2980757"/>
                <a:gd name="connsiteX60" fmla="*/ 104054 w 5275533"/>
                <a:gd name="connsiteY60" fmla="*/ 576525 h 2980757"/>
                <a:gd name="connsiteX61" fmla="*/ 55381 w 5275533"/>
                <a:gd name="connsiteY61" fmla="*/ 422499 h 2980757"/>
                <a:gd name="connsiteX62" fmla="*/ 37236 w 5275533"/>
                <a:gd name="connsiteY62" fmla="*/ 343980 h 2980757"/>
                <a:gd name="connsiteX63" fmla="*/ 29267 w 5275533"/>
                <a:gd name="connsiteY63" fmla="*/ 304604 h 2980757"/>
                <a:gd name="connsiteX64" fmla="*/ 22646 w 5275533"/>
                <a:gd name="connsiteY64" fmla="*/ 265113 h 2980757"/>
                <a:gd name="connsiteX65" fmla="*/ 3903 w 5275533"/>
                <a:gd name="connsiteY65" fmla="*/ 106787 h 298075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</a:cxnLst>
              <a:rect l="l" t="t" r="r" b="b"/>
              <a:pathLst>
                <a:path w="5275533" h="2980757">
                  <a:moveTo>
                    <a:pt x="0" y="0"/>
                  </a:moveTo>
                  <a:lnTo>
                    <a:pt x="201166" y="0"/>
                  </a:lnTo>
                  <a:lnTo>
                    <a:pt x="206734" y="89286"/>
                  </a:lnTo>
                  <a:cubicBezTo>
                    <a:pt x="212220" y="135755"/>
                    <a:pt x="220465" y="181731"/>
                    <a:pt x="232051" y="226897"/>
                  </a:cubicBezTo>
                  <a:cubicBezTo>
                    <a:pt x="254855" y="317344"/>
                    <a:pt x="290287" y="403854"/>
                    <a:pt x="332707" y="487120"/>
                  </a:cubicBezTo>
                  <a:cubicBezTo>
                    <a:pt x="354163" y="528696"/>
                    <a:pt x="377948" y="569461"/>
                    <a:pt x="402959" y="609647"/>
                  </a:cubicBezTo>
                  <a:cubicBezTo>
                    <a:pt x="428337" y="649717"/>
                    <a:pt x="455433" y="689209"/>
                    <a:pt x="483631" y="728236"/>
                  </a:cubicBezTo>
                  <a:cubicBezTo>
                    <a:pt x="540764" y="806061"/>
                    <a:pt x="604271" y="881569"/>
                    <a:pt x="669986" y="957424"/>
                  </a:cubicBezTo>
                  <a:cubicBezTo>
                    <a:pt x="735701" y="1033395"/>
                    <a:pt x="804359" y="1109366"/>
                    <a:pt x="871667" y="1188348"/>
                  </a:cubicBezTo>
                  <a:cubicBezTo>
                    <a:pt x="905383" y="1227723"/>
                    <a:pt x="938731" y="1268025"/>
                    <a:pt x="971956" y="1308905"/>
                  </a:cubicBezTo>
                  <a:lnTo>
                    <a:pt x="1020139" y="1368084"/>
                  </a:lnTo>
                  <a:cubicBezTo>
                    <a:pt x="1035954" y="1386962"/>
                    <a:pt x="1051035" y="1406302"/>
                    <a:pt x="1067340" y="1424715"/>
                  </a:cubicBezTo>
                  <a:cubicBezTo>
                    <a:pt x="1194602" y="1574573"/>
                    <a:pt x="1332652" y="1712503"/>
                    <a:pt x="1472909" y="1843252"/>
                  </a:cubicBezTo>
                  <a:cubicBezTo>
                    <a:pt x="1543406" y="1908337"/>
                    <a:pt x="1615128" y="1971221"/>
                    <a:pt x="1688567" y="2031559"/>
                  </a:cubicBezTo>
                  <a:cubicBezTo>
                    <a:pt x="1762006" y="2091895"/>
                    <a:pt x="1836793" y="2150263"/>
                    <a:pt x="1914401" y="2205156"/>
                  </a:cubicBezTo>
                  <a:cubicBezTo>
                    <a:pt x="2069003" y="2315176"/>
                    <a:pt x="2235742" y="2413498"/>
                    <a:pt x="2418909" y="2479741"/>
                  </a:cubicBezTo>
                  <a:cubicBezTo>
                    <a:pt x="2510249" y="2512863"/>
                    <a:pt x="2604898" y="2538225"/>
                    <a:pt x="2701141" y="2557333"/>
                  </a:cubicBezTo>
                  <a:cubicBezTo>
                    <a:pt x="2725293" y="2561850"/>
                    <a:pt x="2749201" y="2567062"/>
                    <a:pt x="2773475" y="2570999"/>
                  </a:cubicBezTo>
                  <a:lnTo>
                    <a:pt x="2846424" y="2582465"/>
                  </a:lnTo>
                  <a:cubicBezTo>
                    <a:pt x="2895343" y="2588602"/>
                    <a:pt x="2944261" y="2595088"/>
                    <a:pt x="2993669" y="2598909"/>
                  </a:cubicBezTo>
                  <a:cubicBezTo>
                    <a:pt x="3018313" y="2601110"/>
                    <a:pt x="3042956" y="2603195"/>
                    <a:pt x="3067721" y="2604237"/>
                  </a:cubicBezTo>
                  <a:cubicBezTo>
                    <a:pt x="3092487" y="2605394"/>
                    <a:pt x="3117130" y="2607247"/>
                    <a:pt x="3142019" y="2607943"/>
                  </a:cubicBezTo>
                  <a:lnTo>
                    <a:pt x="3216561" y="2609564"/>
                  </a:lnTo>
                  <a:cubicBezTo>
                    <a:pt x="3241326" y="2610142"/>
                    <a:pt x="3266337" y="2609333"/>
                    <a:pt x="3291225" y="2609217"/>
                  </a:cubicBezTo>
                  <a:lnTo>
                    <a:pt x="3328619" y="2608869"/>
                  </a:lnTo>
                  <a:cubicBezTo>
                    <a:pt x="3340757" y="2608522"/>
                    <a:pt x="3352649" y="2607827"/>
                    <a:pt x="3364665" y="2607363"/>
                  </a:cubicBezTo>
                  <a:cubicBezTo>
                    <a:pt x="3376679" y="2606784"/>
                    <a:pt x="3388695" y="2606438"/>
                    <a:pt x="3400587" y="2605627"/>
                  </a:cubicBezTo>
                  <a:lnTo>
                    <a:pt x="3436387" y="2602847"/>
                  </a:lnTo>
                  <a:cubicBezTo>
                    <a:pt x="3484079" y="2599257"/>
                    <a:pt x="3531404" y="2593235"/>
                    <a:pt x="3578361" y="2586286"/>
                  </a:cubicBezTo>
                  <a:cubicBezTo>
                    <a:pt x="3766310" y="2556871"/>
                    <a:pt x="3947025" y="2499314"/>
                    <a:pt x="4119159" y="2418594"/>
                  </a:cubicBezTo>
                  <a:cubicBezTo>
                    <a:pt x="4291907" y="2338801"/>
                    <a:pt x="4456317" y="2236657"/>
                    <a:pt x="4618765" y="2124668"/>
                  </a:cubicBezTo>
                  <a:cubicBezTo>
                    <a:pt x="4659346" y="2096759"/>
                    <a:pt x="4699682" y="2067575"/>
                    <a:pt x="4739895" y="2038275"/>
                  </a:cubicBezTo>
                  <a:cubicBezTo>
                    <a:pt x="4780355" y="2008976"/>
                    <a:pt x="4820691" y="1979212"/>
                    <a:pt x="4861027" y="1948986"/>
                  </a:cubicBezTo>
                  <a:lnTo>
                    <a:pt x="5106354" y="1763690"/>
                  </a:lnTo>
                  <a:lnTo>
                    <a:pt x="5275533" y="1641017"/>
                  </a:lnTo>
                  <a:lnTo>
                    <a:pt x="5275533" y="2257481"/>
                  </a:lnTo>
                  <a:lnTo>
                    <a:pt x="5168881" y="2332084"/>
                  </a:lnTo>
                  <a:cubicBezTo>
                    <a:pt x="5125235" y="2362079"/>
                    <a:pt x="5081099" y="2391958"/>
                    <a:pt x="5036225" y="2421489"/>
                  </a:cubicBezTo>
                  <a:cubicBezTo>
                    <a:pt x="4991231" y="2450790"/>
                    <a:pt x="4945867" y="2479857"/>
                    <a:pt x="4899401" y="2508347"/>
                  </a:cubicBezTo>
                  <a:cubicBezTo>
                    <a:pt x="4806959" y="2565440"/>
                    <a:pt x="4711574" y="2620798"/>
                    <a:pt x="4612145" y="2671407"/>
                  </a:cubicBezTo>
                  <a:cubicBezTo>
                    <a:pt x="4512836" y="2722247"/>
                    <a:pt x="4410095" y="2769496"/>
                    <a:pt x="4303187" y="2810030"/>
                  </a:cubicBezTo>
                  <a:cubicBezTo>
                    <a:pt x="4090349" y="2892256"/>
                    <a:pt x="3861694" y="2947728"/>
                    <a:pt x="3630835" y="2969500"/>
                  </a:cubicBezTo>
                  <a:cubicBezTo>
                    <a:pt x="3573089" y="2974712"/>
                    <a:pt x="3515343" y="2978649"/>
                    <a:pt x="3457719" y="2979808"/>
                  </a:cubicBezTo>
                  <a:lnTo>
                    <a:pt x="3414441" y="2980733"/>
                  </a:lnTo>
                  <a:cubicBezTo>
                    <a:pt x="3400097" y="2980850"/>
                    <a:pt x="3385630" y="2980502"/>
                    <a:pt x="3371285" y="2980502"/>
                  </a:cubicBezTo>
                  <a:lnTo>
                    <a:pt x="3328252" y="2980039"/>
                  </a:lnTo>
                  <a:lnTo>
                    <a:pt x="3286445" y="2978534"/>
                  </a:lnTo>
                  <a:cubicBezTo>
                    <a:pt x="3175121" y="2975174"/>
                    <a:pt x="3063553" y="2966837"/>
                    <a:pt x="2952475" y="2953402"/>
                  </a:cubicBezTo>
                  <a:cubicBezTo>
                    <a:pt x="2841275" y="2940664"/>
                    <a:pt x="2730319" y="2922365"/>
                    <a:pt x="2620591" y="2898046"/>
                  </a:cubicBezTo>
                  <a:cubicBezTo>
                    <a:pt x="2510984" y="2873494"/>
                    <a:pt x="2402235" y="2844426"/>
                    <a:pt x="2294591" y="2811305"/>
                  </a:cubicBezTo>
                  <a:cubicBezTo>
                    <a:pt x="2079669" y="2744483"/>
                    <a:pt x="1867198" y="2661331"/>
                    <a:pt x="1670544" y="2550501"/>
                  </a:cubicBezTo>
                  <a:cubicBezTo>
                    <a:pt x="1473767" y="2439903"/>
                    <a:pt x="1298079" y="2299657"/>
                    <a:pt x="1144703" y="2144472"/>
                  </a:cubicBezTo>
                  <a:cubicBezTo>
                    <a:pt x="1067586" y="2066996"/>
                    <a:pt x="997458" y="1984539"/>
                    <a:pt x="931497" y="1900114"/>
                  </a:cubicBezTo>
                  <a:cubicBezTo>
                    <a:pt x="865906" y="1815342"/>
                    <a:pt x="803500" y="1729295"/>
                    <a:pt x="745265" y="1641395"/>
                  </a:cubicBezTo>
                  <a:cubicBezTo>
                    <a:pt x="730307" y="1619623"/>
                    <a:pt x="716207" y="1597503"/>
                    <a:pt x="701741" y="1575500"/>
                  </a:cubicBezTo>
                  <a:lnTo>
                    <a:pt x="660178" y="1511573"/>
                  </a:lnTo>
                  <a:cubicBezTo>
                    <a:pt x="633574" y="1470229"/>
                    <a:pt x="605989" y="1429232"/>
                    <a:pt x="578158" y="1387656"/>
                  </a:cubicBezTo>
                  <a:lnTo>
                    <a:pt x="408230" y="1134497"/>
                  </a:lnTo>
                  <a:cubicBezTo>
                    <a:pt x="351220" y="1048219"/>
                    <a:pt x="294945" y="959392"/>
                    <a:pt x="242349" y="866860"/>
                  </a:cubicBezTo>
                  <a:cubicBezTo>
                    <a:pt x="216112" y="820536"/>
                    <a:pt x="190734" y="773402"/>
                    <a:pt x="167562" y="724994"/>
                  </a:cubicBezTo>
                  <a:cubicBezTo>
                    <a:pt x="144513" y="676469"/>
                    <a:pt x="123057" y="627019"/>
                    <a:pt x="104054" y="576525"/>
                  </a:cubicBezTo>
                  <a:cubicBezTo>
                    <a:pt x="85418" y="525917"/>
                    <a:pt x="68867" y="474613"/>
                    <a:pt x="55381" y="422499"/>
                  </a:cubicBezTo>
                  <a:cubicBezTo>
                    <a:pt x="49006" y="396442"/>
                    <a:pt x="42508" y="370269"/>
                    <a:pt x="37236" y="343980"/>
                  </a:cubicBezTo>
                  <a:lnTo>
                    <a:pt x="29267" y="304604"/>
                  </a:lnTo>
                  <a:lnTo>
                    <a:pt x="22646" y="265113"/>
                  </a:lnTo>
                  <a:cubicBezTo>
                    <a:pt x="14003" y="212420"/>
                    <a:pt x="7872" y="159582"/>
                    <a:pt x="3903" y="106787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3" name="Freeform: Shape 30">
              <a:extLst>
                <a:ext uri="{FF2B5EF4-FFF2-40B4-BE49-F238E27FC236}">
                  <a16:creationId xmlns:a16="http://schemas.microsoft.com/office/drawing/2014/main" id="{656A1747-3396-A2B1-B68D-5CD9AD34033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921214" y="-1"/>
              <a:ext cx="5270786" cy="2927775"/>
            </a:xfrm>
            <a:custGeom>
              <a:avLst/>
              <a:gdLst>
                <a:gd name="connsiteX0" fmla="*/ 0 w 5270786"/>
                <a:gd name="connsiteY0" fmla="*/ 0 h 2927775"/>
                <a:gd name="connsiteX1" fmla="*/ 613805 w 5270786"/>
                <a:gd name="connsiteY1" fmla="*/ 0 h 2927775"/>
                <a:gd name="connsiteX2" fmla="*/ 618487 w 5270786"/>
                <a:gd name="connsiteY2" fmla="*/ 85404 h 2927775"/>
                <a:gd name="connsiteX3" fmla="*/ 1054084 w 5270786"/>
                <a:gd name="connsiteY3" fmla="*/ 895200 h 2927775"/>
                <a:gd name="connsiteX4" fmla="*/ 1276976 w 5270786"/>
                <a:gd name="connsiteY4" fmla="*/ 1191325 h 2927775"/>
                <a:gd name="connsiteX5" fmla="*/ 3368450 w 5270786"/>
                <a:gd name="connsiteY5" fmla="*/ 2348843 h 2927775"/>
                <a:gd name="connsiteX6" fmla="*/ 4956151 w 5270786"/>
                <a:gd name="connsiteY6" fmla="*/ 1636730 h 2927775"/>
                <a:gd name="connsiteX7" fmla="*/ 5149372 w 5270786"/>
                <a:gd name="connsiteY7" fmla="*/ 1495325 h 2927775"/>
                <a:gd name="connsiteX8" fmla="*/ 5270786 w 5270786"/>
                <a:gd name="connsiteY8" fmla="*/ 1406110 h 2927775"/>
                <a:gd name="connsiteX9" fmla="*/ 5270786 w 5270786"/>
                <a:gd name="connsiteY9" fmla="*/ 2138641 h 2927775"/>
                <a:gd name="connsiteX10" fmla="*/ 5112925 w 5270786"/>
                <a:gd name="connsiteY10" fmla="*/ 2253730 h 2927775"/>
                <a:gd name="connsiteX11" fmla="*/ 3368327 w 5270786"/>
                <a:gd name="connsiteY11" fmla="*/ 2927775 h 2927775"/>
                <a:gd name="connsiteX12" fmla="*/ 769646 w 5270786"/>
                <a:gd name="connsiteY12" fmla="*/ 1516288 h 2927775"/>
                <a:gd name="connsiteX13" fmla="*/ 3149 w 5270786"/>
                <a:gd name="connsiteY13" fmla="*/ 85252 h 29277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</a:cxnLst>
              <a:rect l="l" t="t" r="r" b="b"/>
              <a:pathLst>
                <a:path w="5270786" h="2927775">
                  <a:moveTo>
                    <a:pt x="0" y="0"/>
                  </a:moveTo>
                  <a:lnTo>
                    <a:pt x="613805" y="0"/>
                  </a:lnTo>
                  <a:lnTo>
                    <a:pt x="618487" y="85404"/>
                  </a:lnTo>
                  <a:cubicBezTo>
                    <a:pt x="650052" y="360109"/>
                    <a:pt x="792650" y="556543"/>
                    <a:pt x="1054084" y="895200"/>
                  </a:cubicBezTo>
                  <a:cubicBezTo>
                    <a:pt x="1126174" y="988542"/>
                    <a:pt x="1200716" y="1085128"/>
                    <a:pt x="1276976" y="1191325"/>
                  </a:cubicBezTo>
                  <a:cubicBezTo>
                    <a:pt x="1859704" y="2002688"/>
                    <a:pt x="2485223" y="2348843"/>
                    <a:pt x="3368450" y="2348843"/>
                  </a:cubicBezTo>
                  <a:cubicBezTo>
                    <a:pt x="3948114" y="2348843"/>
                    <a:pt x="4373422" y="2066846"/>
                    <a:pt x="4956151" y="1636730"/>
                  </a:cubicBezTo>
                  <a:cubicBezTo>
                    <a:pt x="5021253" y="1588668"/>
                    <a:pt x="5086356" y="1541186"/>
                    <a:pt x="5149372" y="1495325"/>
                  </a:cubicBezTo>
                  <a:lnTo>
                    <a:pt x="5270786" y="1406110"/>
                  </a:lnTo>
                  <a:lnTo>
                    <a:pt x="5270786" y="2138641"/>
                  </a:lnTo>
                  <a:lnTo>
                    <a:pt x="5112925" y="2253730"/>
                  </a:lnTo>
                  <a:cubicBezTo>
                    <a:pt x="4598179" y="2621786"/>
                    <a:pt x="4074961" y="2927775"/>
                    <a:pt x="3368327" y="2927775"/>
                  </a:cubicBezTo>
                  <a:cubicBezTo>
                    <a:pt x="2170746" y="2927775"/>
                    <a:pt x="1393203" y="2384512"/>
                    <a:pt x="769646" y="1516288"/>
                  </a:cubicBezTo>
                  <a:cubicBezTo>
                    <a:pt x="418850" y="1027932"/>
                    <a:pt x="48120" y="683401"/>
                    <a:pt x="3149" y="85252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4" name="Freeform: Shape 31">
              <a:extLst>
                <a:ext uri="{FF2B5EF4-FFF2-40B4-BE49-F238E27FC236}">
                  <a16:creationId xmlns:a16="http://schemas.microsoft.com/office/drawing/2014/main" id="{8FCDBD7B-F288-DF66-01BB-9E85B49263E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921214" y="-1"/>
              <a:ext cx="5270786" cy="2927775"/>
            </a:xfrm>
            <a:custGeom>
              <a:avLst/>
              <a:gdLst>
                <a:gd name="connsiteX0" fmla="*/ 0 w 5270786"/>
                <a:gd name="connsiteY0" fmla="*/ 0 h 2927775"/>
                <a:gd name="connsiteX1" fmla="*/ 736294 w 5270786"/>
                <a:gd name="connsiteY1" fmla="*/ 0 h 2927775"/>
                <a:gd name="connsiteX2" fmla="*/ 740298 w 5270786"/>
                <a:gd name="connsiteY2" fmla="*/ 72745 h 2927775"/>
                <a:gd name="connsiteX3" fmla="*/ 1153024 w 5270786"/>
                <a:gd name="connsiteY3" fmla="*/ 826989 h 2927775"/>
                <a:gd name="connsiteX4" fmla="*/ 1378368 w 5270786"/>
                <a:gd name="connsiteY4" fmla="*/ 1126356 h 2927775"/>
                <a:gd name="connsiteX5" fmla="*/ 2238056 w 5270786"/>
                <a:gd name="connsiteY5" fmla="*/ 1955322 h 2927775"/>
                <a:gd name="connsiteX6" fmla="*/ 3368327 w 5270786"/>
                <a:gd name="connsiteY6" fmla="*/ 2233033 h 2927775"/>
                <a:gd name="connsiteX7" fmla="*/ 4095360 w 5270786"/>
                <a:gd name="connsiteY7" fmla="*/ 2056192 h 2927775"/>
                <a:gd name="connsiteX8" fmla="*/ 4880506 w 5270786"/>
                <a:gd name="connsiteY8" fmla="*/ 1545587 h 2927775"/>
                <a:gd name="connsiteX9" fmla="*/ 5074340 w 5270786"/>
                <a:gd name="connsiteY9" fmla="*/ 1403721 h 2927775"/>
                <a:gd name="connsiteX10" fmla="*/ 5270786 w 5270786"/>
                <a:gd name="connsiteY10" fmla="*/ 1259367 h 2927775"/>
                <a:gd name="connsiteX11" fmla="*/ 5270786 w 5270786"/>
                <a:gd name="connsiteY11" fmla="*/ 2138641 h 2927775"/>
                <a:gd name="connsiteX12" fmla="*/ 5112925 w 5270786"/>
                <a:gd name="connsiteY12" fmla="*/ 2253730 h 2927775"/>
                <a:gd name="connsiteX13" fmla="*/ 3368327 w 5270786"/>
                <a:gd name="connsiteY13" fmla="*/ 2927775 h 2927775"/>
                <a:gd name="connsiteX14" fmla="*/ 769646 w 5270786"/>
                <a:gd name="connsiteY14" fmla="*/ 1516288 h 2927775"/>
                <a:gd name="connsiteX15" fmla="*/ 3149 w 5270786"/>
                <a:gd name="connsiteY15" fmla="*/ 85252 h 29277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</a:cxnLst>
              <a:rect l="l" t="t" r="r" b="b"/>
              <a:pathLst>
                <a:path w="5270786" h="2927775">
                  <a:moveTo>
                    <a:pt x="0" y="0"/>
                  </a:moveTo>
                  <a:lnTo>
                    <a:pt x="736294" y="0"/>
                  </a:lnTo>
                  <a:lnTo>
                    <a:pt x="740298" y="72745"/>
                  </a:lnTo>
                  <a:cubicBezTo>
                    <a:pt x="768839" y="319371"/>
                    <a:pt x="898885" y="497858"/>
                    <a:pt x="1153024" y="826989"/>
                  </a:cubicBezTo>
                  <a:cubicBezTo>
                    <a:pt x="1225727" y="921142"/>
                    <a:pt x="1300882" y="1018537"/>
                    <a:pt x="1378368" y="1126356"/>
                  </a:cubicBezTo>
                  <a:cubicBezTo>
                    <a:pt x="1652384" y="1507833"/>
                    <a:pt x="1933512" y="1779060"/>
                    <a:pt x="2238056" y="1955322"/>
                  </a:cubicBezTo>
                  <a:cubicBezTo>
                    <a:pt x="2560868" y="2142238"/>
                    <a:pt x="2930637" y="2233033"/>
                    <a:pt x="3368327" y="2233033"/>
                  </a:cubicBezTo>
                  <a:cubicBezTo>
                    <a:pt x="3616720" y="2233033"/>
                    <a:pt x="3847703" y="2176866"/>
                    <a:pt x="4095360" y="2056192"/>
                  </a:cubicBezTo>
                  <a:cubicBezTo>
                    <a:pt x="4349636" y="1932276"/>
                    <a:pt x="4601340" y="1751613"/>
                    <a:pt x="4880506" y="1545587"/>
                  </a:cubicBezTo>
                  <a:cubicBezTo>
                    <a:pt x="4945974" y="1497295"/>
                    <a:pt x="5011199" y="1449697"/>
                    <a:pt x="5074340" y="1403721"/>
                  </a:cubicBezTo>
                  <a:lnTo>
                    <a:pt x="5270786" y="1259367"/>
                  </a:lnTo>
                  <a:lnTo>
                    <a:pt x="5270786" y="2138641"/>
                  </a:lnTo>
                  <a:lnTo>
                    <a:pt x="5112925" y="2253730"/>
                  </a:lnTo>
                  <a:cubicBezTo>
                    <a:pt x="4598179" y="2621786"/>
                    <a:pt x="4074961" y="2927775"/>
                    <a:pt x="3368327" y="2927775"/>
                  </a:cubicBezTo>
                  <a:cubicBezTo>
                    <a:pt x="2170746" y="2927775"/>
                    <a:pt x="1393203" y="2384512"/>
                    <a:pt x="769646" y="1516288"/>
                  </a:cubicBezTo>
                  <a:cubicBezTo>
                    <a:pt x="418850" y="1027932"/>
                    <a:pt x="48120" y="683401"/>
                    <a:pt x="3149" y="85252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grpSp>
        <p:nvGrpSpPr>
          <p:cNvPr id="45" name="Group 33">
            <a:extLst>
              <a:ext uri="{FF2B5EF4-FFF2-40B4-BE49-F238E27FC236}">
                <a16:creationId xmlns:a16="http://schemas.microsoft.com/office/drawing/2014/main" id="{D75B28BD-CF12-BCA3-4EB8-4B7A330F4D3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 rot="10800000" flipH="1">
            <a:off x="0" y="4114799"/>
            <a:ext cx="3655725" cy="2743201"/>
            <a:chOff x="-305" y="-1"/>
            <a:chExt cx="3832880" cy="2876136"/>
          </a:xfrm>
        </p:grpSpPr>
        <p:sp>
          <p:nvSpPr>
            <p:cNvPr id="46" name="Freeform: Shape 34">
              <a:extLst>
                <a:ext uri="{FF2B5EF4-FFF2-40B4-BE49-F238E27FC236}">
                  <a16:creationId xmlns:a16="http://schemas.microsoft.com/office/drawing/2014/main" id="{5D553957-6B82-935F-2410-3E9CC3DAA83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305" y="1"/>
              <a:ext cx="3815424" cy="2653659"/>
            </a:xfrm>
            <a:custGeom>
              <a:avLst/>
              <a:gdLst>
                <a:gd name="connsiteX0" fmla="*/ 3203055 w 3815424"/>
                <a:gd name="connsiteY0" fmla="*/ 0 h 2653659"/>
                <a:gd name="connsiteX1" fmla="*/ 3815424 w 3815424"/>
                <a:gd name="connsiteY1" fmla="*/ 0 h 2653659"/>
                <a:gd name="connsiteX2" fmla="*/ 3801025 w 3815424"/>
                <a:gd name="connsiteY2" fmla="*/ 214243 h 2653659"/>
                <a:gd name="connsiteX3" fmla="*/ 587142 w 3815424"/>
                <a:gd name="connsiteY3" fmla="*/ 2653659 h 2653659"/>
                <a:gd name="connsiteX4" fmla="*/ 53389 w 3815424"/>
                <a:gd name="connsiteY4" fmla="*/ 2605041 h 2653659"/>
                <a:gd name="connsiteX5" fmla="*/ 0 w 3815424"/>
                <a:gd name="connsiteY5" fmla="*/ 2593136 h 2653659"/>
                <a:gd name="connsiteX6" fmla="*/ 0 w 3815424"/>
                <a:gd name="connsiteY6" fmla="*/ 1994836 h 2653659"/>
                <a:gd name="connsiteX7" fmla="*/ 159710 w 3815424"/>
                <a:gd name="connsiteY7" fmla="*/ 2035054 h 2653659"/>
                <a:gd name="connsiteX8" fmla="*/ 587142 w 3815424"/>
                <a:gd name="connsiteY8" fmla="*/ 2075152 h 2653659"/>
                <a:gd name="connsiteX9" fmla="*/ 1549283 w 3815424"/>
                <a:gd name="connsiteY9" fmla="*/ 1900153 h 2653659"/>
                <a:gd name="connsiteX10" fmla="*/ 2406698 w 3815424"/>
                <a:gd name="connsiteY10" fmla="*/ 1418450 h 2653659"/>
                <a:gd name="connsiteX11" fmla="*/ 2996069 w 3815424"/>
                <a:gd name="connsiteY11" fmla="*/ 728678 h 2653659"/>
                <a:gd name="connsiteX12" fmla="*/ 3193967 w 3815424"/>
                <a:gd name="connsiteY12" fmla="*/ 137719 h 265365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3815424" h="2653659">
                  <a:moveTo>
                    <a:pt x="3203055" y="0"/>
                  </a:moveTo>
                  <a:lnTo>
                    <a:pt x="3815424" y="0"/>
                  </a:lnTo>
                  <a:lnTo>
                    <a:pt x="3801025" y="214243"/>
                  </a:lnTo>
                  <a:cubicBezTo>
                    <a:pt x="3616317" y="1584467"/>
                    <a:pt x="2091637" y="2653659"/>
                    <a:pt x="587142" y="2653659"/>
                  </a:cubicBezTo>
                  <a:cubicBezTo>
                    <a:pt x="400192" y="2653659"/>
                    <a:pt x="222112" y="2636953"/>
                    <a:pt x="53389" y="2605041"/>
                  </a:cubicBezTo>
                  <a:lnTo>
                    <a:pt x="0" y="2593136"/>
                  </a:lnTo>
                  <a:lnTo>
                    <a:pt x="0" y="1994836"/>
                  </a:lnTo>
                  <a:lnTo>
                    <a:pt x="159710" y="2035054"/>
                  </a:lnTo>
                  <a:cubicBezTo>
                    <a:pt x="295467" y="2061726"/>
                    <a:pt x="438268" y="2075152"/>
                    <a:pt x="587142" y="2075152"/>
                  </a:cubicBezTo>
                  <a:cubicBezTo>
                    <a:pt x="901731" y="2075152"/>
                    <a:pt x="1234490" y="2014697"/>
                    <a:pt x="1549283" y="1900153"/>
                  </a:cubicBezTo>
                  <a:cubicBezTo>
                    <a:pt x="1860709" y="1786959"/>
                    <a:pt x="2157231" y="1620350"/>
                    <a:pt x="2406698" y="1418450"/>
                  </a:cubicBezTo>
                  <a:cubicBezTo>
                    <a:pt x="2655859" y="1216840"/>
                    <a:pt x="2859596" y="978302"/>
                    <a:pt x="2996069" y="728678"/>
                  </a:cubicBezTo>
                  <a:cubicBezTo>
                    <a:pt x="3101178" y="536396"/>
                    <a:pt x="3167417" y="338366"/>
                    <a:pt x="3193967" y="137719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7" name="Freeform: Shape 35">
              <a:extLst>
                <a:ext uri="{FF2B5EF4-FFF2-40B4-BE49-F238E27FC236}">
                  <a16:creationId xmlns:a16="http://schemas.microsoft.com/office/drawing/2014/main" id="{860E1D86-B884-B4F1-B27C-DB8F203EC47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305" y="-1"/>
              <a:ext cx="3815424" cy="2653660"/>
            </a:xfrm>
            <a:custGeom>
              <a:avLst/>
              <a:gdLst>
                <a:gd name="connsiteX0" fmla="*/ 3305038 w 3815424"/>
                <a:gd name="connsiteY0" fmla="*/ 0 h 2653660"/>
                <a:gd name="connsiteX1" fmla="*/ 3815424 w 3815424"/>
                <a:gd name="connsiteY1" fmla="*/ 0 h 2653660"/>
                <a:gd name="connsiteX2" fmla="*/ 3801025 w 3815424"/>
                <a:gd name="connsiteY2" fmla="*/ 214244 h 2653660"/>
                <a:gd name="connsiteX3" fmla="*/ 587142 w 3815424"/>
                <a:gd name="connsiteY3" fmla="*/ 2653660 h 2653660"/>
                <a:gd name="connsiteX4" fmla="*/ 53389 w 3815424"/>
                <a:gd name="connsiteY4" fmla="*/ 2605042 h 2653660"/>
                <a:gd name="connsiteX5" fmla="*/ 0 w 3815424"/>
                <a:gd name="connsiteY5" fmla="*/ 2593137 h 2653660"/>
                <a:gd name="connsiteX6" fmla="*/ 0 w 3815424"/>
                <a:gd name="connsiteY6" fmla="*/ 2094444 h 2653660"/>
                <a:gd name="connsiteX7" fmla="*/ 137675 w 3815424"/>
                <a:gd name="connsiteY7" fmla="*/ 2129195 h 2653660"/>
                <a:gd name="connsiteX8" fmla="*/ 587142 w 3815424"/>
                <a:gd name="connsiteY8" fmla="*/ 2171571 h 2653660"/>
                <a:gd name="connsiteX9" fmla="*/ 1585826 w 3815424"/>
                <a:gd name="connsiteY9" fmla="*/ 1990112 h 2653660"/>
                <a:gd name="connsiteX10" fmla="*/ 2473046 w 3815424"/>
                <a:gd name="connsiteY10" fmla="*/ 1491633 h 2653660"/>
                <a:gd name="connsiteX11" fmla="*/ 3086710 w 3815424"/>
                <a:gd name="connsiteY11" fmla="*/ 772838 h 2653660"/>
                <a:gd name="connsiteX12" fmla="*/ 3295217 w 3815424"/>
                <a:gd name="connsiteY12" fmla="*/ 149229 h 265366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3815424" h="2653660">
                  <a:moveTo>
                    <a:pt x="3305038" y="0"/>
                  </a:moveTo>
                  <a:lnTo>
                    <a:pt x="3815424" y="0"/>
                  </a:lnTo>
                  <a:lnTo>
                    <a:pt x="3801025" y="214244"/>
                  </a:lnTo>
                  <a:cubicBezTo>
                    <a:pt x="3616317" y="1584467"/>
                    <a:pt x="2091637" y="2653660"/>
                    <a:pt x="587142" y="2653660"/>
                  </a:cubicBezTo>
                  <a:cubicBezTo>
                    <a:pt x="400192" y="2653660"/>
                    <a:pt x="222112" y="2636954"/>
                    <a:pt x="53389" y="2605042"/>
                  </a:cubicBezTo>
                  <a:lnTo>
                    <a:pt x="0" y="2593137"/>
                  </a:lnTo>
                  <a:lnTo>
                    <a:pt x="0" y="2094444"/>
                  </a:lnTo>
                  <a:lnTo>
                    <a:pt x="137675" y="2129195"/>
                  </a:lnTo>
                  <a:cubicBezTo>
                    <a:pt x="280616" y="2157374"/>
                    <a:pt x="430766" y="2171571"/>
                    <a:pt x="587142" y="2171571"/>
                  </a:cubicBezTo>
                  <a:cubicBezTo>
                    <a:pt x="918879" y="2171571"/>
                    <a:pt x="1254904" y="2110634"/>
                    <a:pt x="1585826" y="1990112"/>
                  </a:cubicBezTo>
                  <a:cubicBezTo>
                    <a:pt x="1908071" y="1873061"/>
                    <a:pt x="2214800" y="1700666"/>
                    <a:pt x="2473046" y="1491633"/>
                  </a:cubicBezTo>
                  <a:cubicBezTo>
                    <a:pt x="2735782" y="1279031"/>
                    <a:pt x="2942276" y="1037118"/>
                    <a:pt x="3086710" y="772838"/>
                  </a:cubicBezTo>
                  <a:cubicBezTo>
                    <a:pt x="3197408" y="570216"/>
                    <a:pt x="3267226" y="361248"/>
                    <a:pt x="3295217" y="149229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8" name="Freeform: Shape 36">
              <a:extLst>
                <a:ext uri="{FF2B5EF4-FFF2-40B4-BE49-F238E27FC236}">
                  <a16:creationId xmlns:a16="http://schemas.microsoft.com/office/drawing/2014/main" id="{89DBDEA0-5D00-45DA-16C5-E2BE8130DD4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-305" y="1"/>
              <a:ext cx="3815986" cy="2675935"/>
            </a:xfrm>
            <a:custGeom>
              <a:avLst/>
              <a:gdLst>
                <a:gd name="connsiteX0" fmla="*/ 3648768 w 3815986"/>
                <a:gd name="connsiteY0" fmla="*/ 0 h 2675935"/>
                <a:gd name="connsiteX1" fmla="*/ 3815986 w 3815986"/>
                <a:gd name="connsiteY1" fmla="*/ 0 h 2675935"/>
                <a:gd name="connsiteX2" fmla="*/ 3804695 w 3815986"/>
                <a:gd name="connsiteY2" fmla="*/ 200084 h 2675935"/>
                <a:gd name="connsiteX3" fmla="*/ 3762590 w 3815986"/>
                <a:gd name="connsiteY3" fmla="*/ 455543 h 2675935"/>
                <a:gd name="connsiteX4" fmla="*/ 3592332 w 3815986"/>
                <a:gd name="connsiteY4" fmla="*/ 947274 h 2675935"/>
                <a:gd name="connsiteX5" fmla="*/ 2953967 w 3815986"/>
                <a:gd name="connsiteY5" fmla="*/ 1782349 h 2675935"/>
                <a:gd name="connsiteX6" fmla="*/ 2530669 w 3815986"/>
                <a:gd name="connsiteY6" fmla="*/ 2109494 h 2675935"/>
                <a:gd name="connsiteX7" fmla="*/ 2057561 w 3815986"/>
                <a:gd name="connsiteY7" fmla="*/ 2369245 h 2675935"/>
                <a:gd name="connsiteX8" fmla="*/ 1007330 w 3815986"/>
                <a:gd name="connsiteY8" fmla="*/ 2655701 h 2675935"/>
                <a:gd name="connsiteX9" fmla="*/ 732765 w 3815986"/>
                <a:gd name="connsiteY9" fmla="*/ 2674696 h 2675935"/>
                <a:gd name="connsiteX10" fmla="*/ 457666 w 3815986"/>
                <a:gd name="connsiteY10" fmla="*/ 2670839 h 2675935"/>
                <a:gd name="connsiteX11" fmla="*/ 183574 w 3815986"/>
                <a:gd name="connsiteY11" fmla="*/ 2643312 h 2675935"/>
                <a:gd name="connsiteX12" fmla="*/ 0 w 3815986"/>
                <a:gd name="connsiteY12" fmla="*/ 2607798 h 2675935"/>
                <a:gd name="connsiteX13" fmla="*/ 0 w 3815986"/>
                <a:gd name="connsiteY13" fmla="*/ 2356652 h 2675935"/>
                <a:gd name="connsiteX14" fmla="*/ 222195 w 3815986"/>
                <a:gd name="connsiteY14" fmla="*/ 2396940 h 2675935"/>
                <a:gd name="connsiteX15" fmla="*/ 472364 w 3815986"/>
                <a:gd name="connsiteY15" fmla="*/ 2419092 h 2675935"/>
                <a:gd name="connsiteX16" fmla="*/ 974972 w 3815986"/>
                <a:gd name="connsiteY16" fmla="*/ 2402122 h 2675935"/>
                <a:gd name="connsiteX17" fmla="*/ 1468292 w 3815986"/>
                <a:gd name="connsiteY17" fmla="*/ 2304162 h 2675935"/>
                <a:gd name="connsiteX18" fmla="*/ 1940176 w 3815986"/>
                <a:gd name="connsiteY18" fmla="*/ 2133695 h 2675935"/>
                <a:gd name="connsiteX19" fmla="*/ 2783403 w 3815986"/>
                <a:gd name="connsiteY19" fmla="*/ 1609954 h 2675935"/>
                <a:gd name="connsiteX20" fmla="*/ 3128104 w 3815986"/>
                <a:gd name="connsiteY20" fmla="*/ 1260439 h 2675935"/>
                <a:gd name="connsiteX21" fmla="*/ 3400639 w 3815986"/>
                <a:gd name="connsiteY21" fmla="*/ 859052 h 2675935"/>
                <a:gd name="connsiteX22" fmla="*/ 3585595 w 3815986"/>
                <a:gd name="connsiteY22" fmla="*/ 415336 h 2675935"/>
                <a:gd name="connsiteX23" fmla="*/ 3635918 w 3815986"/>
                <a:gd name="connsiteY23" fmla="*/ 181137 h 26759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</a:cxnLst>
              <a:rect l="l" t="t" r="r" b="b"/>
              <a:pathLst>
                <a:path w="3815986" h="2675935">
                  <a:moveTo>
                    <a:pt x="3648768" y="0"/>
                  </a:moveTo>
                  <a:lnTo>
                    <a:pt x="3815986" y="0"/>
                  </a:lnTo>
                  <a:lnTo>
                    <a:pt x="3804695" y="200084"/>
                  </a:lnTo>
                  <a:cubicBezTo>
                    <a:pt x="3795228" y="285751"/>
                    <a:pt x="3781167" y="371032"/>
                    <a:pt x="3762590" y="455543"/>
                  </a:cubicBezTo>
                  <a:cubicBezTo>
                    <a:pt x="3725537" y="624467"/>
                    <a:pt x="3668784" y="790112"/>
                    <a:pt x="3592332" y="947274"/>
                  </a:cubicBezTo>
                  <a:cubicBezTo>
                    <a:pt x="3438712" y="1261596"/>
                    <a:pt x="3216091" y="1542847"/>
                    <a:pt x="2953967" y="1782349"/>
                  </a:cubicBezTo>
                  <a:cubicBezTo>
                    <a:pt x="2822599" y="1902099"/>
                    <a:pt x="2680615" y="2011341"/>
                    <a:pt x="2530669" y="2109494"/>
                  </a:cubicBezTo>
                  <a:cubicBezTo>
                    <a:pt x="2380520" y="2207551"/>
                    <a:pt x="2222510" y="2294906"/>
                    <a:pt x="2057561" y="2369245"/>
                  </a:cubicBezTo>
                  <a:cubicBezTo>
                    <a:pt x="1727252" y="2516859"/>
                    <a:pt x="1371629" y="2614434"/>
                    <a:pt x="1007330" y="2655701"/>
                  </a:cubicBezTo>
                  <a:cubicBezTo>
                    <a:pt x="916281" y="2665873"/>
                    <a:pt x="824568" y="2672188"/>
                    <a:pt x="732765" y="2674696"/>
                  </a:cubicBezTo>
                  <a:cubicBezTo>
                    <a:pt x="640963" y="2677203"/>
                    <a:pt x="549072" y="2675901"/>
                    <a:pt x="457666" y="2670839"/>
                  </a:cubicBezTo>
                  <a:cubicBezTo>
                    <a:pt x="366106" y="2665584"/>
                    <a:pt x="274572" y="2656521"/>
                    <a:pt x="183574" y="2643312"/>
                  </a:cubicBezTo>
                  <a:lnTo>
                    <a:pt x="0" y="2607798"/>
                  </a:lnTo>
                  <a:lnTo>
                    <a:pt x="0" y="2356652"/>
                  </a:lnTo>
                  <a:lnTo>
                    <a:pt x="222195" y="2396940"/>
                  </a:lnTo>
                  <a:cubicBezTo>
                    <a:pt x="304990" y="2407980"/>
                    <a:pt x="388511" y="2415283"/>
                    <a:pt x="472364" y="2419092"/>
                  </a:cubicBezTo>
                  <a:cubicBezTo>
                    <a:pt x="640376" y="2427095"/>
                    <a:pt x="808184" y="2421791"/>
                    <a:pt x="974972" y="2402122"/>
                  </a:cubicBezTo>
                  <a:cubicBezTo>
                    <a:pt x="1141658" y="2382358"/>
                    <a:pt x="1306812" y="2349286"/>
                    <a:pt x="1468292" y="2304162"/>
                  </a:cubicBezTo>
                  <a:cubicBezTo>
                    <a:pt x="1629874" y="2259231"/>
                    <a:pt x="1787475" y="2201091"/>
                    <a:pt x="1940176" y="2133695"/>
                  </a:cubicBezTo>
                  <a:cubicBezTo>
                    <a:pt x="2246498" y="2000349"/>
                    <a:pt x="2532507" y="1823520"/>
                    <a:pt x="2783403" y="1609954"/>
                  </a:cubicBezTo>
                  <a:cubicBezTo>
                    <a:pt x="2908442" y="1502833"/>
                    <a:pt x="3024295" y="1385975"/>
                    <a:pt x="3128104" y="1260439"/>
                  </a:cubicBezTo>
                  <a:cubicBezTo>
                    <a:pt x="3232116" y="1135096"/>
                    <a:pt x="3323881" y="1000689"/>
                    <a:pt x="3400639" y="859052"/>
                  </a:cubicBezTo>
                  <a:cubicBezTo>
                    <a:pt x="3477399" y="717510"/>
                    <a:pt x="3541296" y="569316"/>
                    <a:pt x="3585595" y="415336"/>
                  </a:cubicBezTo>
                  <a:cubicBezTo>
                    <a:pt x="3607796" y="338540"/>
                    <a:pt x="3624638" y="260224"/>
                    <a:pt x="3635918" y="181137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9" name="Freeform: Shape 37">
              <a:extLst>
                <a:ext uri="{FF2B5EF4-FFF2-40B4-BE49-F238E27FC236}">
                  <a16:creationId xmlns:a16="http://schemas.microsoft.com/office/drawing/2014/main" id="{1D21B0F3-3E28-5F31-C1C5-67C00A7AA1B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305" y="-1"/>
              <a:ext cx="3832270" cy="2876136"/>
            </a:xfrm>
            <a:custGeom>
              <a:avLst/>
              <a:gdLst>
                <a:gd name="connsiteX0" fmla="*/ 3800718 w 3832270"/>
                <a:gd name="connsiteY0" fmla="*/ 0 h 2876136"/>
                <a:gd name="connsiteX1" fmla="*/ 3832270 w 3832270"/>
                <a:gd name="connsiteY1" fmla="*/ 0 h 2876136"/>
                <a:gd name="connsiteX2" fmla="*/ 3824562 w 3832270"/>
                <a:gd name="connsiteY2" fmla="*/ 143769 h 2876136"/>
                <a:gd name="connsiteX3" fmla="*/ 3628155 w 3832270"/>
                <a:gd name="connsiteY3" fmla="*/ 922055 h 2876136"/>
                <a:gd name="connsiteX4" fmla="*/ 3514853 w 3832270"/>
                <a:gd name="connsiteY4" fmla="*/ 1169078 h 2876136"/>
                <a:gd name="connsiteX5" fmla="*/ 3379198 w 3832270"/>
                <a:gd name="connsiteY5" fmla="*/ 1407037 h 2876136"/>
                <a:gd name="connsiteX6" fmla="*/ 3043787 w 3832270"/>
                <a:gd name="connsiteY6" fmla="*/ 1848342 h 2876136"/>
                <a:gd name="connsiteX7" fmla="*/ 2845661 w 3832270"/>
                <a:gd name="connsiteY7" fmla="*/ 2047444 h 2876136"/>
                <a:gd name="connsiteX8" fmla="*/ 2793197 w 3832270"/>
                <a:gd name="connsiteY8" fmla="*/ 2094689 h 2876136"/>
                <a:gd name="connsiteX9" fmla="*/ 2739710 w 3832270"/>
                <a:gd name="connsiteY9" fmla="*/ 2140969 h 2876136"/>
                <a:gd name="connsiteX10" fmla="*/ 2629166 w 3832270"/>
                <a:gd name="connsiteY10" fmla="*/ 2229867 h 2876136"/>
                <a:gd name="connsiteX11" fmla="*/ 2145952 w 3832270"/>
                <a:gd name="connsiteY11" fmla="*/ 2535994 h 2876136"/>
                <a:gd name="connsiteX12" fmla="*/ 1034987 w 3832270"/>
                <a:gd name="connsiteY12" fmla="*/ 2863910 h 2876136"/>
                <a:gd name="connsiteX13" fmla="*/ 741909 w 3832270"/>
                <a:gd name="connsiteY13" fmla="*/ 2875939 h 2876136"/>
                <a:gd name="connsiteX14" fmla="*/ 450208 w 3832270"/>
                <a:gd name="connsiteY14" fmla="*/ 2857451 h 2876136"/>
                <a:gd name="connsiteX15" fmla="*/ 22215 w 3832270"/>
                <a:gd name="connsiteY15" fmla="*/ 2775923 h 2876136"/>
                <a:gd name="connsiteX16" fmla="*/ 0 w 3832270"/>
                <a:gd name="connsiteY16" fmla="*/ 2769256 h 2876136"/>
                <a:gd name="connsiteX17" fmla="*/ 0 w 3832270"/>
                <a:gd name="connsiteY17" fmla="*/ 2590612 h 2876136"/>
                <a:gd name="connsiteX18" fmla="*/ 199046 w 3832270"/>
                <a:gd name="connsiteY18" fmla="*/ 2627410 h 2876136"/>
                <a:gd name="connsiteX19" fmla="*/ 468174 w 3832270"/>
                <a:gd name="connsiteY19" fmla="*/ 2649670 h 2876136"/>
                <a:gd name="connsiteX20" fmla="*/ 1003650 w 3832270"/>
                <a:gd name="connsiteY20" fmla="*/ 2622480 h 2876136"/>
                <a:gd name="connsiteX21" fmla="*/ 1266489 w 3832270"/>
                <a:gd name="connsiteY21" fmla="*/ 2573982 h 2876136"/>
                <a:gd name="connsiteX22" fmla="*/ 1524223 w 3832270"/>
                <a:gd name="connsiteY22" fmla="*/ 2504657 h 2876136"/>
                <a:gd name="connsiteX23" fmla="*/ 1775731 w 3832270"/>
                <a:gd name="connsiteY23" fmla="*/ 2416243 h 2876136"/>
                <a:gd name="connsiteX24" fmla="*/ 2019789 w 3832270"/>
                <a:gd name="connsiteY24" fmla="*/ 2309412 h 2876136"/>
                <a:gd name="connsiteX25" fmla="*/ 2482486 w 3832270"/>
                <a:gd name="connsiteY25" fmla="*/ 2046962 h 2876136"/>
                <a:gd name="connsiteX26" fmla="*/ 2591908 w 3832270"/>
                <a:gd name="connsiteY26" fmla="*/ 1971371 h 2876136"/>
                <a:gd name="connsiteX27" fmla="*/ 2645702 w 3832270"/>
                <a:gd name="connsiteY27" fmla="*/ 1932321 h 2876136"/>
                <a:gd name="connsiteX28" fmla="*/ 2698779 w 3832270"/>
                <a:gd name="connsiteY28" fmla="*/ 1892309 h 2876136"/>
                <a:gd name="connsiteX29" fmla="*/ 2903537 w 3832270"/>
                <a:gd name="connsiteY29" fmla="*/ 1722516 h 2876136"/>
                <a:gd name="connsiteX30" fmla="*/ 3269061 w 3832270"/>
                <a:gd name="connsiteY30" fmla="*/ 1337327 h 2876136"/>
                <a:gd name="connsiteX31" fmla="*/ 3424928 w 3832270"/>
                <a:gd name="connsiteY31" fmla="*/ 1122508 h 2876136"/>
                <a:gd name="connsiteX32" fmla="*/ 3557622 w 3832270"/>
                <a:gd name="connsiteY32" fmla="*/ 893226 h 2876136"/>
                <a:gd name="connsiteX33" fmla="*/ 3587019 w 3832270"/>
                <a:gd name="connsiteY33" fmla="*/ 833929 h 2876136"/>
                <a:gd name="connsiteX34" fmla="*/ 3601310 w 3832270"/>
                <a:gd name="connsiteY34" fmla="*/ 804040 h 2876136"/>
                <a:gd name="connsiteX35" fmla="*/ 3614885 w 3832270"/>
                <a:gd name="connsiteY35" fmla="*/ 773861 h 2876136"/>
                <a:gd name="connsiteX36" fmla="*/ 3640812 w 3832270"/>
                <a:gd name="connsiteY36" fmla="*/ 713022 h 2876136"/>
                <a:gd name="connsiteX37" fmla="*/ 3665105 w 3832270"/>
                <a:gd name="connsiteY37" fmla="*/ 651506 h 2876136"/>
                <a:gd name="connsiteX38" fmla="*/ 3744110 w 3832270"/>
                <a:gd name="connsiteY38" fmla="*/ 399567 h 2876136"/>
                <a:gd name="connsiteX39" fmla="*/ 3792123 w 3832270"/>
                <a:gd name="connsiteY39" fmla="*/ 140444 h 28761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</a:cxnLst>
              <a:rect l="l" t="t" r="r" b="b"/>
              <a:pathLst>
                <a:path w="3832270" h="2876136">
                  <a:moveTo>
                    <a:pt x="3800718" y="0"/>
                  </a:moveTo>
                  <a:lnTo>
                    <a:pt x="3832270" y="0"/>
                  </a:lnTo>
                  <a:lnTo>
                    <a:pt x="3824562" y="143769"/>
                  </a:lnTo>
                  <a:cubicBezTo>
                    <a:pt x="3797131" y="409191"/>
                    <a:pt x="3730585" y="671345"/>
                    <a:pt x="3628155" y="922055"/>
                  </a:cubicBezTo>
                  <a:cubicBezTo>
                    <a:pt x="3593858" y="1005553"/>
                    <a:pt x="3556704" y="1088280"/>
                    <a:pt x="3514853" y="1169078"/>
                  </a:cubicBezTo>
                  <a:cubicBezTo>
                    <a:pt x="3473616" y="1250166"/>
                    <a:pt x="3428194" y="1329517"/>
                    <a:pt x="3379198" y="1407037"/>
                  </a:cubicBezTo>
                  <a:cubicBezTo>
                    <a:pt x="3281106" y="1561980"/>
                    <a:pt x="3169132" y="1710174"/>
                    <a:pt x="3043787" y="1848342"/>
                  </a:cubicBezTo>
                  <a:cubicBezTo>
                    <a:pt x="2980806" y="1917184"/>
                    <a:pt x="2915071" y="1984001"/>
                    <a:pt x="2845661" y="2047444"/>
                  </a:cubicBezTo>
                  <a:cubicBezTo>
                    <a:pt x="2828411" y="2063450"/>
                    <a:pt x="2811060" y="2079263"/>
                    <a:pt x="2793197" y="2094689"/>
                  </a:cubicBezTo>
                  <a:cubicBezTo>
                    <a:pt x="2775436" y="2110213"/>
                    <a:pt x="2757982" y="2126025"/>
                    <a:pt x="2739710" y="2140969"/>
                  </a:cubicBezTo>
                  <a:cubicBezTo>
                    <a:pt x="2703576" y="2171341"/>
                    <a:pt x="2666524" y="2200749"/>
                    <a:pt x="2629166" y="2229867"/>
                  </a:cubicBezTo>
                  <a:cubicBezTo>
                    <a:pt x="2479015" y="2345569"/>
                    <a:pt x="2316821" y="2448061"/>
                    <a:pt x="2145952" y="2535994"/>
                  </a:cubicBezTo>
                  <a:cubicBezTo>
                    <a:pt x="1804312" y="2711957"/>
                    <a:pt x="1424600" y="2826982"/>
                    <a:pt x="1034987" y="2863910"/>
                  </a:cubicBezTo>
                  <a:cubicBezTo>
                    <a:pt x="937762" y="2873167"/>
                    <a:pt x="839720" y="2877096"/>
                    <a:pt x="741909" y="2875939"/>
                  </a:cubicBezTo>
                  <a:cubicBezTo>
                    <a:pt x="644097" y="2874782"/>
                    <a:pt x="546515" y="2868539"/>
                    <a:pt x="450208" y="2857451"/>
                  </a:cubicBezTo>
                  <a:cubicBezTo>
                    <a:pt x="305520" y="2840674"/>
                    <a:pt x="162095" y="2813810"/>
                    <a:pt x="22215" y="2775923"/>
                  </a:cubicBezTo>
                  <a:lnTo>
                    <a:pt x="0" y="2769256"/>
                  </a:lnTo>
                  <a:lnTo>
                    <a:pt x="0" y="2590612"/>
                  </a:lnTo>
                  <a:lnTo>
                    <a:pt x="199046" y="2627410"/>
                  </a:lnTo>
                  <a:cubicBezTo>
                    <a:pt x="288321" y="2639209"/>
                    <a:pt x="378197" y="2646537"/>
                    <a:pt x="468174" y="2649670"/>
                  </a:cubicBezTo>
                  <a:cubicBezTo>
                    <a:pt x="648333" y="2656805"/>
                    <a:pt x="826655" y="2647163"/>
                    <a:pt x="1003650" y="2622480"/>
                  </a:cubicBezTo>
                  <a:cubicBezTo>
                    <a:pt x="1091943" y="2609658"/>
                    <a:pt x="1179725" y="2593747"/>
                    <a:pt x="1266489" y="2573982"/>
                  </a:cubicBezTo>
                  <a:cubicBezTo>
                    <a:pt x="1353250" y="2553927"/>
                    <a:pt x="1439298" y="2531076"/>
                    <a:pt x="1524223" y="2504657"/>
                  </a:cubicBezTo>
                  <a:cubicBezTo>
                    <a:pt x="1609149" y="2478336"/>
                    <a:pt x="1693052" y="2448833"/>
                    <a:pt x="1775731" y="2416243"/>
                  </a:cubicBezTo>
                  <a:cubicBezTo>
                    <a:pt x="1858309" y="2383557"/>
                    <a:pt x="1939764" y="2347882"/>
                    <a:pt x="2019789" y="2309412"/>
                  </a:cubicBezTo>
                  <a:cubicBezTo>
                    <a:pt x="2179839" y="2232567"/>
                    <a:pt x="2334583" y="2144923"/>
                    <a:pt x="2482486" y="2046962"/>
                  </a:cubicBezTo>
                  <a:cubicBezTo>
                    <a:pt x="2519334" y="2022376"/>
                    <a:pt x="2556081" y="1997403"/>
                    <a:pt x="2591908" y="1971371"/>
                  </a:cubicBezTo>
                  <a:cubicBezTo>
                    <a:pt x="2610077" y="1958644"/>
                    <a:pt x="2627838" y="1945434"/>
                    <a:pt x="2645702" y="1932321"/>
                  </a:cubicBezTo>
                  <a:cubicBezTo>
                    <a:pt x="2663666" y="1919305"/>
                    <a:pt x="2681325" y="1905903"/>
                    <a:pt x="2698779" y="1892309"/>
                  </a:cubicBezTo>
                  <a:cubicBezTo>
                    <a:pt x="2768903" y="1838025"/>
                    <a:pt x="2837496" y="1781717"/>
                    <a:pt x="2903537" y="1722516"/>
                  </a:cubicBezTo>
                  <a:cubicBezTo>
                    <a:pt x="3035926" y="1604501"/>
                    <a:pt x="3158720" y="1475784"/>
                    <a:pt x="3269061" y="1337327"/>
                  </a:cubicBezTo>
                  <a:cubicBezTo>
                    <a:pt x="3324182" y="1268099"/>
                    <a:pt x="3376341" y="1196461"/>
                    <a:pt x="3424928" y="1122508"/>
                  </a:cubicBezTo>
                  <a:cubicBezTo>
                    <a:pt x="3472697" y="1048170"/>
                    <a:pt x="3517814" y="972000"/>
                    <a:pt x="3557622" y="893226"/>
                  </a:cubicBezTo>
                  <a:cubicBezTo>
                    <a:pt x="3567931" y="873654"/>
                    <a:pt x="3577526" y="853791"/>
                    <a:pt x="3587019" y="833929"/>
                  </a:cubicBezTo>
                  <a:lnTo>
                    <a:pt x="3601310" y="804040"/>
                  </a:lnTo>
                  <a:lnTo>
                    <a:pt x="3614885" y="773861"/>
                  </a:lnTo>
                  <a:cubicBezTo>
                    <a:pt x="3623766" y="753709"/>
                    <a:pt x="3632748" y="733559"/>
                    <a:pt x="3640812" y="713022"/>
                  </a:cubicBezTo>
                  <a:cubicBezTo>
                    <a:pt x="3648876" y="692485"/>
                    <a:pt x="3657756" y="672236"/>
                    <a:pt x="3665105" y="651506"/>
                  </a:cubicBezTo>
                  <a:cubicBezTo>
                    <a:pt x="3696544" y="569166"/>
                    <a:pt x="3723185" y="485089"/>
                    <a:pt x="3744110" y="399567"/>
                  </a:cubicBezTo>
                  <a:cubicBezTo>
                    <a:pt x="3765341" y="314238"/>
                    <a:pt x="3781392" y="227654"/>
                    <a:pt x="3792123" y="140444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</p:spTree>
    <p:extLst>
      <p:ext uri="{BB962C8B-B14F-4D97-AF65-F5344CB8AC3E}">
        <p14:creationId xmlns:p14="http://schemas.microsoft.com/office/powerpoint/2010/main" val="32125778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aixaDeTexto 2">
            <a:extLst>
              <a:ext uri="{FF2B5EF4-FFF2-40B4-BE49-F238E27FC236}">
                <a16:creationId xmlns:a16="http://schemas.microsoft.com/office/drawing/2014/main" id="{4F7A37D7-C00A-4A4F-B82C-D9EBA8D0CDF6}"/>
              </a:ext>
            </a:extLst>
          </p:cNvPr>
          <p:cNvSpPr txBox="1"/>
          <p:nvPr/>
        </p:nvSpPr>
        <p:spPr>
          <a:xfrm>
            <a:off x="117986" y="206478"/>
            <a:ext cx="11857703" cy="579075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indent="0" algn="ctr">
              <a:buNone/>
            </a:pPr>
            <a:r>
              <a:rPr lang="pt-BR" sz="2400" b="1" dirty="0">
                <a:latin typeface="Arial" panose="020B0604020202020204" pitchFamily="34" charset="0"/>
                <a:cs typeface="Arial" panose="020B0604020202020204" pitchFamily="34" charset="0"/>
              </a:rPr>
              <a:t>Porque limpar a pele?</a:t>
            </a:r>
          </a:p>
          <a:p>
            <a:pPr marL="0" indent="0">
              <a:lnSpc>
                <a:spcPct val="150000"/>
              </a:lnSpc>
              <a:spcAft>
                <a:spcPts val="800"/>
              </a:spcAft>
              <a:buNone/>
            </a:pPr>
            <a:r>
              <a:rPr lang="pt-BR" sz="20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Estamos expostos:</a:t>
            </a:r>
          </a:p>
          <a:p>
            <a:pPr marL="342900" lvl="0" indent="-342900">
              <a:lnSpc>
                <a:spcPct val="150000"/>
              </a:lnSpc>
              <a:buFont typeface="Symbol" panose="05050102010706020507" pitchFamily="18" charset="2"/>
              <a:buChar char=""/>
            </a:pPr>
            <a:r>
              <a:rPr lang="pt-BR" sz="20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Poluição</a:t>
            </a:r>
          </a:p>
          <a:p>
            <a:pPr marL="342900" lvl="0" indent="-342900">
              <a:lnSpc>
                <a:spcPct val="150000"/>
              </a:lnSpc>
              <a:buFont typeface="Symbol" panose="05050102010706020507" pitchFamily="18" charset="2"/>
              <a:buChar char=""/>
            </a:pPr>
            <a:r>
              <a:rPr lang="pt-BR" sz="20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Radiação UV</a:t>
            </a:r>
          </a:p>
          <a:p>
            <a:pPr marL="342900" lvl="0" indent="-342900">
              <a:lnSpc>
                <a:spcPct val="150000"/>
              </a:lnSpc>
              <a:buFont typeface="Symbol" panose="05050102010706020507" pitchFamily="18" charset="2"/>
              <a:buChar char=""/>
            </a:pPr>
            <a:r>
              <a:rPr lang="pt-BR" sz="20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Sujidade Geral</a:t>
            </a:r>
          </a:p>
          <a:p>
            <a:pPr indent="0">
              <a:lnSpc>
                <a:spcPct val="150000"/>
              </a:lnSpc>
              <a:buNone/>
            </a:pPr>
            <a:r>
              <a:rPr lang="pt-BR" sz="20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 </a:t>
            </a:r>
          </a:p>
          <a:p>
            <a:pPr indent="0">
              <a:lnSpc>
                <a:spcPct val="150000"/>
              </a:lnSpc>
              <a:buNone/>
            </a:pPr>
            <a:r>
              <a:rPr lang="pt-BR" sz="20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Já pararam pra pensar que a pele é o único órgão que apresenta 2 tipos de envelhecimento?</a:t>
            </a:r>
          </a:p>
          <a:p>
            <a:pPr indent="0">
              <a:lnSpc>
                <a:spcPct val="150000"/>
              </a:lnSpc>
              <a:spcAft>
                <a:spcPts val="800"/>
              </a:spcAft>
              <a:buNone/>
            </a:pPr>
            <a:r>
              <a:rPr lang="pt-BR" sz="20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Intrínseco e Extrínsecos</a:t>
            </a:r>
          </a:p>
          <a:p>
            <a:pPr indent="0">
              <a:lnSpc>
                <a:spcPct val="150000"/>
              </a:lnSpc>
              <a:spcAft>
                <a:spcPts val="800"/>
              </a:spcAft>
              <a:buNone/>
            </a:pPr>
            <a:endParaRPr lang="pt-BR" sz="2000" dirty="0"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indent="0">
              <a:lnSpc>
                <a:spcPct val="150000"/>
              </a:lnSpc>
              <a:buNone/>
            </a:pPr>
            <a:r>
              <a:rPr lang="pt-BR" sz="2000" b="1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FISIOLOGIA DA PELE</a:t>
            </a:r>
            <a:endParaRPr lang="pt-BR" sz="2000" dirty="0">
              <a:effectLst/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marL="457200">
              <a:lnSpc>
                <a:spcPct val="150000"/>
              </a:lnSpc>
              <a:spcAft>
                <a:spcPts val="800"/>
              </a:spcAft>
            </a:pPr>
            <a:r>
              <a:rPr lang="pt-BR" sz="20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Regulação Térmica, defesa orgânica, controle do fluxo sanguíneo, proteção contra diversos agentes do meio ambiente e funções sensoriais (calor, frio, pressão, dor e tato)</a:t>
            </a:r>
          </a:p>
        </p:txBody>
      </p:sp>
    </p:spTree>
    <p:extLst>
      <p:ext uri="{BB962C8B-B14F-4D97-AF65-F5344CB8AC3E}">
        <p14:creationId xmlns:p14="http://schemas.microsoft.com/office/powerpoint/2010/main" val="368772058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C10F5BC-AFA0-891E-6012-6ED43F66E1D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CaixaDeTexto 5">
            <a:extLst>
              <a:ext uri="{FF2B5EF4-FFF2-40B4-BE49-F238E27FC236}">
                <a16:creationId xmlns:a16="http://schemas.microsoft.com/office/drawing/2014/main" id="{5F4EF7F5-17E1-7D38-0B68-DCA7E68F2C73}"/>
              </a:ext>
            </a:extLst>
          </p:cNvPr>
          <p:cNvSpPr txBox="1"/>
          <p:nvPr/>
        </p:nvSpPr>
        <p:spPr>
          <a:xfrm>
            <a:off x="1" y="0"/>
            <a:ext cx="5796116" cy="659097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indent="0" fontAlgn="base">
              <a:lnSpc>
                <a:spcPct val="150000"/>
              </a:lnSpc>
              <a:buNone/>
            </a:pPr>
            <a:r>
              <a:rPr lang="pt-BR" sz="2400" b="1" i="0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Funções da pele</a:t>
            </a:r>
            <a:r>
              <a:rPr lang="pt-BR" sz="2400" b="0" i="0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 </a:t>
            </a:r>
          </a:p>
          <a:p>
            <a:pPr fontAlgn="base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pt-BR" sz="2000" b="0" i="0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 Proteger o organismo contra a perda de água por evaporação e contra o atrito; </a:t>
            </a:r>
          </a:p>
          <a:p>
            <a:pPr fontAlgn="base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pt-BR" sz="2000" b="0" i="0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 Serve como grande receptor para as sensações gerais (dor, pressão, tato, temperatura); </a:t>
            </a:r>
          </a:p>
          <a:p>
            <a:pPr fontAlgn="base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pt-BR" sz="2000" b="0" i="0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 Colabora na termorregulação do corpo; </a:t>
            </a:r>
          </a:p>
          <a:p>
            <a:pPr fontAlgn="base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pt-BR" sz="2000" b="0" i="0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  Participam na excreção de várias substâncias; </a:t>
            </a:r>
          </a:p>
          <a:p>
            <a:pPr fontAlgn="base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pt-BR" sz="2000" b="0" i="0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  Proteção contra os raios ultravioleta; </a:t>
            </a:r>
          </a:p>
          <a:p>
            <a:pPr fontAlgn="base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pt-BR" sz="2000" b="0" i="0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   Formação da vitamina D3; </a:t>
            </a:r>
          </a:p>
          <a:p>
            <a:pPr fontAlgn="base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pt-BR" sz="2000" b="0" i="0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  Importante papel nas respostas imunitárias do organismo. </a:t>
            </a:r>
          </a:p>
          <a:p>
            <a:pPr fontAlgn="base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pt-BR" sz="2000" b="0" i="0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  Na pele, observam-se várias estruturas anexas, que são os </a:t>
            </a:r>
            <a:r>
              <a:rPr lang="pt-BR" sz="2000" b="0" i="0" dirty="0" err="1">
                <a:effectLst/>
                <a:latin typeface="Arial" panose="020B0604020202020204" pitchFamily="34" charset="0"/>
                <a:cs typeface="Arial" panose="020B0604020202020204" pitchFamily="34" charset="0"/>
              </a:rPr>
              <a:t>pêlos</a:t>
            </a:r>
            <a:r>
              <a:rPr lang="pt-BR" sz="2000" b="0" i="0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, unhas, glândulas sudoríparas e sebáceas</a:t>
            </a:r>
            <a:endParaRPr lang="pt-BR" sz="2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8" name="Imagem 7">
            <a:extLst>
              <a:ext uri="{FF2B5EF4-FFF2-40B4-BE49-F238E27FC236}">
                <a16:creationId xmlns:a16="http://schemas.microsoft.com/office/drawing/2014/main" id="{E9BC0870-AABE-B11E-A698-D8254281CC5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914104" y="2120837"/>
            <a:ext cx="6100916" cy="45631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4916431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aixaDeTexto 2">
            <a:extLst>
              <a:ext uri="{FF2B5EF4-FFF2-40B4-BE49-F238E27FC236}">
                <a16:creationId xmlns:a16="http://schemas.microsoft.com/office/drawing/2014/main" id="{CD1DB619-49D8-4242-EF2B-EE103BF37176}"/>
              </a:ext>
            </a:extLst>
          </p:cNvPr>
          <p:cNvSpPr txBox="1"/>
          <p:nvPr/>
        </p:nvSpPr>
        <p:spPr>
          <a:xfrm>
            <a:off x="0" y="0"/>
            <a:ext cx="11282516" cy="652486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indent="0">
              <a:buNone/>
            </a:pPr>
            <a:r>
              <a:rPr lang="pt-BR" sz="2000" b="1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Epiderme</a:t>
            </a:r>
            <a:r>
              <a:rPr lang="pt-BR" sz="2000" dirty="0">
                <a:latin typeface="Arial" panose="020B0604020202020204" pitchFamily="34" charset="0"/>
                <a:cs typeface="Arial" panose="020B0604020202020204" pitchFamily="34" charset="0"/>
              </a:rPr>
              <a:t>: </a:t>
            </a:r>
            <a:r>
              <a:rPr lang="pt-BR" sz="2000" i="0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constituída por um epitélio estratificado pavimentoso queratinizado</a:t>
            </a:r>
          </a:p>
          <a:p>
            <a:pPr marL="0" indent="0">
              <a:buNone/>
            </a:pPr>
            <a:endParaRPr lang="pt-BR" sz="2000" i="0" dirty="0">
              <a:effectLst/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buNone/>
            </a:pPr>
            <a:r>
              <a:rPr lang="pt-BR" sz="2000" b="1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1-  </a:t>
            </a:r>
            <a:r>
              <a:rPr lang="pt-BR" sz="2000" b="1" i="0" u="sng" dirty="0">
                <a:solidFill>
                  <a:srgbClr val="1D1D1D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Camada basal</a:t>
            </a:r>
            <a:r>
              <a:rPr lang="pt-BR" sz="2000" b="1" i="0" dirty="0">
                <a:solidFill>
                  <a:srgbClr val="1D1D1D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: </a:t>
            </a:r>
            <a:r>
              <a:rPr lang="pt-BR" sz="2000" b="0" i="0" dirty="0">
                <a:solidFill>
                  <a:srgbClr val="1D1D1D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 Células prismáticas ou </a:t>
            </a:r>
            <a:r>
              <a:rPr lang="pt-BR" sz="2000" b="0" i="0" dirty="0" err="1">
                <a:solidFill>
                  <a:srgbClr val="1D1D1D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cubóides</a:t>
            </a:r>
            <a:r>
              <a:rPr lang="pt-BR" sz="2000" b="0" i="0" dirty="0">
                <a:solidFill>
                  <a:srgbClr val="1D1D1D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(queratinócitos), que repousam sobre a membrana basal, que separa a epiderme da derme. São responsáveis pela constante renovação do epitélio, com intensa atividade mitótica, por isto, esta camada também é conhecida como camada germinativa; </a:t>
            </a:r>
          </a:p>
          <a:p>
            <a:pPr marL="0" indent="0" algn="just" fontAlgn="base">
              <a:buNone/>
            </a:pPr>
            <a:r>
              <a:rPr lang="pt-BR" sz="2000" b="1" u="sng" dirty="0">
                <a:solidFill>
                  <a:srgbClr val="1D1D1D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2- </a:t>
            </a:r>
            <a:r>
              <a:rPr lang="pt-BR" sz="2000" b="1" i="0" u="sng" dirty="0">
                <a:solidFill>
                  <a:srgbClr val="1D1D1D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Camada espinhosa</a:t>
            </a:r>
            <a:r>
              <a:rPr lang="pt-BR" sz="2000" b="1" i="0" dirty="0">
                <a:solidFill>
                  <a:srgbClr val="1D1D1D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: </a:t>
            </a:r>
            <a:r>
              <a:rPr lang="pt-BR" sz="2000" b="0" i="0" dirty="0">
                <a:solidFill>
                  <a:srgbClr val="1D1D1D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Células poligonais, </a:t>
            </a:r>
            <a:r>
              <a:rPr lang="pt-BR" sz="2000" b="0" i="0" dirty="0" err="1">
                <a:solidFill>
                  <a:srgbClr val="1D1D1D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cubóides</a:t>
            </a:r>
            <a:r>
              <a:rPr lang="pt-BR" sz="2000" b="0" i="0" dirty="0">
                <a:solidFill>
                  <a:srgbClr val="1D1D1D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 ou ligeiramente achatadas, com núcleo central e com expansões citoplasmáticas que contém </a:t>
            </a:r>
            <a:r>
              <a:rPr lang="pt-BR" sz="2000" b="0" i="0" dirty="0" err="1">
                <a:solidFill>
                  <a:srgbClr val="1D1D1D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tonofibrilas</a:t>
            </a:r>
            <a:r>
              <a:rPr lang="pt-BR" sz="2000" b="0" i="0" dirty="0">
                <a:solidFill>
                  <a:srgbClr val="1D1D1D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. Essas expansões unem-se através de </a:t>
            </a:r>
            <a:r>
              <a:rPr lang="pt-BR" sz="2000" b="0" i="0" dirty="0" err="1">
                <a:solidFill>
                  <a:srgbClr val="1D1D1D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desmossomas</a:t>
            </a:r>
            <a:r>
              <a:rPr lang="pt-BR" sz="2000" b="0" i="0" dirty="0">
                <a:solidFill>
                  <a:srgbClr val="1D1D1D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, o que dá a célula um aspecto espinhoso; </a:t>
            </a:r>
          </a:p>
          <a:p>
            <a:pPr marL="0" indent="0" algn="just" fontAlgn="base">
              <a:buNone/>
            </a:pPr>
            <a:r>
              <a:rPr lang="pt-BR" sz="2000" b="1" u="sng" dirty="0">
                <a:solidFill>
                  <a:srgbClr val="1D1D1D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3- </a:t>
            </a:r>
            <a:r>
              <a:rPr lang="pt-BR" sz="2000" b="1" i="0" u="sng" dirty="0">
                <a:solidFill>
                  <a:srgbClr val="1D1D1D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Camada granulosa:  </a:t>
            </a:r>
            <a:r>
              <a:rPr lang="pt-BR" sz="2000" b="0" i="0" dirty="0">
                <a:solidFill>
                  <a:srgbClr val="1D1D1D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Células poligonais com núcleo central, nitidamente achatadas, que contém numerosos grânulos de </a:t>
            </a:r>
            <a:r>
              <a:rPr lang="pt-BR" sz="2000" b="0" i="0" dirty="0" err="1">
                <a:solidFill>
                  <a:srgbClr val="1D1D1D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querato</a:t>
            </a:r>
            <a:r>
              <a:rPr lang="pt-BR" sz="2000" b="0" i="0" dirty="0">
                <a:solidFill>
                  <a:srgbClr val="1D1D1D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-hialina (basófilos). Além desses grânulos, estas células secretam ainda corpos lamelares, substancia fosfolipídica associada a </a:t>
            </a:r>
            <a:r>
              <a:rPr lang="pt-BR" sz="2000" b="0" i="0" dirty="0" err="1">
                <a:solidFill>
                  <a:srgbClr val="1D1D1D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glicosaminoglicanas</a:t>
            </a:r>
            <a:r>
              <a:rPr lang="pt-BR" sz="2000" b="0" i="0" dirty="0">
                <a:solidFill>
                  <a:srgbClr val="1D1D1D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, que se espalha no espaço intercelular vedando esta camada de células, impedindo a passagem de compostos, principalmente de água (barreira impermeável). </a:t>
            </a:r>
          </a:p>
          <a:p>
            <a:pPr marL="0" indent="0" algn="just" fontAlgn="base">
              <a:buNone/>
            </a:pPr>
            <a:r>
              <a:rPr lang="pt-BR" sz="2000" b="1" i="0" u="sng" dirty="0">
                <a:solidFill>
                  <a:srgbClr val="1D1D1D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4- Camada lúcida: </a:t>
            </a:r>
            <a:r>
              <a:rPr lang="pt-BR" sz="2000" b="0" i="0" dirty="0">
                <a:solidFill>
                  <a:srgbClr val="1D1D1D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 Delgada camada de células achatadas, </a:t>
            </a:r>
            <a:r>
              <a:rPr lang="pt-BR" sz="2000" b="0" i="0" dirty="0" err="1">
                <a:solidFill>
                  <a:srgbClr val="1D1D1D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eosinófilas</a:t>
            </a:r>
            <a:r>
              <a:rPr lang="pt-BR" sz="2000" b="0" i="0" dirty="0">
                <a:solidFill>
                  <a:srgbClr val="1D1D1D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, cujos núcleos e organelas foram digeridos por enzimas lisossômicas e desapareceram. Apresentam filamentos de queratina dispostos de modo compacto e orientados paralelamente à superfície da pele.</a:t>
            </a:r>
          </a:p>
          <a:p>
            <a:pPr marL="0" indent="0" algn="just" fontAlgn="base">
              <a:buNone/>
            </a:pPr>
            <a:r>
              <a:rPr lang="pt-BR" sz="2000" b="1" i="0" u="sng" dirty="0">
                <a:solidFill>
                  <a:srgbClr val="1D1D1D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5) Camada córnea:  </a:t>
            </a:r>
            <a:r>
              <a:rPr lang="pt-BR" sz="2000" b="0" i="0" dirty="0">
                <a:solidFill>
                  <a:srgbClr val="1D1D1D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Camada superficial de células achatadas, mortas, sem núcleo e sem organelas. Membrana celular bem espessa e citoplasma cheio de queratina. São removidas no processo de descamação natural da pele.</a:t>
            </a:r>
          </a:p>
          <a:p>
            <a:pPr marL="0" indent="0" algn="just" fontAlgn="base">
              <a:buNone/>
            </a:pPr>
            <a:endParaRPr lang="pt-BR" b="0" i="0" dirty="0">
              <a:solidFill>
                <a:srgbClr val="1D1D1D"/>
              </a:solidFill>
              <a:effectLst/>
              <a:latin typeface="Calibri "/>
            </a:endParaRPr>
          </a:p>
        </p:txBody>
      </p:sp>
    </p:spTree>
    <p:extLst>
      <p:ext uri="{BB962C8B-B14F-4D97-AF65-F5344CB8AC3E}">
        <p14:creationId xmlns:p14="http://schemas.microsoft.com/office/powerpoint/2010/main" val="355623473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aixaDeTexto 2">
            <a:extLst>
              <a:ext uri="{FF2B5EF4-FFF2-40B4-BE49-F238E27FC236}">
                <a16:creationId xmlns:a16="http://schemas.microsoft.com/office/drawing/2014/main" id="{824947D2-0AAC-390B-B7FA-EB1B746C4FE7}"/>
              </a:ext>
            </a:extLst>
          </p:cNvPr>
          <p:cNvSpPr txBox="1"/>
          <p:nvPr/>
        </p:nvSpPr>
        <p:spPr>
          <a:xfrm>
            <a:off x="0" y="0"/>
            <a:ext cx="12192000" cy="59093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indent="0" algn="just" fontAlgn="base">
              <a:buNone/>
            </a:pPr>
            <a:r>
              <a:rPr lang="pt-BR" sz="2000" b="1" i="0" u="sng" dirty="0" err="1">
                <a:solidFill>
                  <a:srgbClr val="1D1D1D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Queratinócitos:</a:t>
            </a:r>
            <a:r>
              <a:rPr lang="pt-BR" sz="2000" b="0" i="0" dirty="0" err="1">
                <a:solidFill>
                  <a:srgbClr val="1D1D1D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São</a:t>
            </a:r>
            <a:r>
              <a:rPr lang="pt-BR" sz="2000" b="0" i="0" dirty="0">
                <a:solidFill>
                  <a:srgbClr val="1D1D1D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as células mais numerosas da epiderme. São as que se tornam queratinizadas</a:t>
            </a:r>
          </a:p>
          <a:p>
            <a:pPr marL="0" indent="0" algn="just" fontAlgn="base">
              <a:buNone/>
            </a:pPr>
            <a:endParaRPr lang="pt-BR" sz="2000" b="1" i="0" u="sng" dirty="0">
              <a:solidFill>
                <a:srgbClr val="1D1D1D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 algn="just" fontAlgn="base">
              <a:buNone/>
            </a:pPr>
            <a:r>
              <a:rPr lang="pt-BR" sz="2000" b="1" i="0" u="sng" dirty="0">
                <a:solidFill>
                  <a:srgbClr val="1D1D1D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Melanócitos:</a:t>
            </a:r>
            <a:r>
              <a:rPr lang="pt-BR" sz="2000" b="0" i="0" dirty="0">
                <a:solidFill>
                  <a:srgbClr val="1D1D1D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 Células derivadas da crista neural, são arredondadas a colunares e apresentam prolongamentos  citoplasmáticos que envolvem cerca de 36 queratinócitos, por onde transferem a melanina recém sintetizada. Situadas geralmente nas camadas basal e espinhosa da </a:t>
            </a:r>
            <a:r>
              <a:rPr lang="pt-BR" sz="2000" b="0" i="0" dirty="0" err="1">
                <a:solidFill>
                  <a:srgbClr val="1D1D1D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epiderme.No</a:t>
            </a:r>
            <a:r>
              <a:rPr lang="pt-BR" sz="2000" b="0" i="0" dirty="0">
                <a:solidFill>
                  <a:srgbClr val="1D1D1D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seu interior ocorre a síntese de melanina, pigmento de cor marrom escura;  </a:t>
            </a:r>
          </a:p>
          <a:p>
            <a:pPr marL="0" indent="0" algn="just" fontAlgn="base">
              <a:buNone/>
            </a:pPr>
            <a:endParaRPr lang="pt-BR" sz="2000" b="1" i="0" u="sng" dirty="0">
              <a:solidFill>
                <a:srgbClr val="1D1D1D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 algn="just" fontAlgn="base">
              <a:buNone/>
            </a:pPr>
            <a:r>
              <a:rPr lang="pt-BR" sz="2000" b="1" i="0" u="sng" dirty="0">
                <a:solidFill>
                  <a:srgbClr val="1D1D1D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Células de </a:t>
            </a:r>
            <a:r>
              <a:rPr lang="pt-BR" sz="2000" b="1" i="0" u="sng" dirty="0" err="1">
                <a:solidFill>
                  <a:srgbClr val="1D1D1D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Langerhans</a:t>
            </a:r>
            <a:r>
              <a:rPr lang="pt-BR" sz="2000" b="1" i="0" u="sng" dirty="0">
                <a:solidFill>
                  <a:srgbClr val="1D1D1D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: </a:t>
            </a:r>
            <a:r>
              <a:rPr lang="pt-BR" sz="2000" b="0" i="0" dirty="0">
                <a:solidFill>
                  <a:srgbClr val="1D1D1D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São células derivadas de precursores da medula óssea vermelha e fazem parte do sistema fagocitário mononuclear, também chamadas de células dendríticas devido aos seus prolongamentos. Representam cerca de  4% do total de células da </a:t>
            </a:r>
            <a:r>
              <a:rPr lang="pt-BR" sz="2000" b="0" i="0" dirty="0" err="1">
                <a:solidFill>
                  <a:srgbClr val="1D1D1D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epiderme.Estão</a:t>
            </a:r>
            <a:r>
              <a:rPr lang="pt-BR" sz="2000" b="0" i="0" dirty="0">
                <a:solidFill>
                  <a:srgbClr val="1D1D1D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localizadas entre os queratinócitos, em toda a epiderme, porém, são mais frequentes na camada espinhosa. Fazem parte do sistema imunitário, podendo processar e acumular na sua superfície os antígenos cutâneos, apresentando-os aos linfócitos T. </a:t>
            </a:r>
          </a:p>
          <a:p>
            <a:pPr marL="0" indent="0" algn="just" fontAlgn="base">
              <a:buNone/>
            </a:pPr>
            <a:endParaRPr lang="pt-BR" sz="2000" b="1" i="0" u="sng" dirty="0">
              <a:solidFill>
                <a:srgbClr val="1D1D1D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 algn="just" fontAlgn="base">
              <a:buNone/>
            </a:pPr>
            <a:r>
              <a:rPr lang="pt-BR" sz="2000" b="1" i="0" u="sng" dirty="0">
                <a:solidFill>
                  <a:srgbClr val="1D1D1D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Células de Merkel: </a:t>
            </a:r>
            <a:r>
              <a:rPr lang="pt-BR" sz="2000" b="0" i="0" dirty="0">
                <a:solidFill>
                  <a:srgbClr val="1D1D1D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Célula epidérmica modificada, localizada na camada basal, e geralmente presentes na pele espessa. São especialmente abundantes na ponta dos dedos e na mucosa oral, e na base dos folículos pilosos. A base desta célula está em contato com fibras nervosas </a:t>
            </a:r>
            <a:r>
              <a:rPr lang="pt-BR" sz="2000" b="0" i="0" dirty="0" err="1">
                <a:solidFill>
                  <a:srgbClr val="1D1D1D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amielínicas</a:t>
            </a:r>
            <a:r>
              <a:rPr lang="pt-BR" sz="2000" b="0" i="0" dirty="0">
                <a:solidFill>
                  <a:srgbClr val="1D1D1D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, e por isso, é tida como </a:t>
            </a:r>
            <a:r>
              <a:rPr lang="pt-BR" sz="2000" b="0" i="0" dirty="0" err="1">
                <a:solidFill>
                  <a:srgbClr val="1D1D1D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mecano-receptor</a:t>
            </a:r>
            <a:r>
              <a:rPr lang="pt-BR" sz="2000" b="0" i="0" dirty="0">
                <a:solidFill>
                  <a:srgbClr val="1D1D1D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. </a:t>
            </a:r>
          </a:p>
          <a:p>
            <a:pPr marL="0" indent="0" algn="just" fontAlgn="base">
              <a:buNone/>
            </a:pPr>
            <a:endParaRPr lang="pt-BR" b="0" i="0" dirty="0">
              <a:solidFill>
                <a:srgbClr val="1D1D1D"/>
              </a:solidFill>
              <a:effectLst/>
              <a:latin typeface="Calibri "/>
            </a:endParaRPr>
          </a:p>
        </p:txBody>
      </p:sp>
    </p:spTree>
    <p:extLst>
      <p:ext uri="{BB962C8B-B14F-4D97-AF65-F5344CB8AC3E}">
        <p14:creationId xmlns:p14="http://schemas.microsoft.com/office/powerpoint/2010/main" val="256744201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AB3A2697-CF5B-13D4-3DAC-5EB42F9A08F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32BC26D8-82FB-445E-AA49-62A77D7C1EE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445F6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CB44330D-EA18-4254-AA95-EB49948539B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11237976" cy="589788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Imagem 2">
            <a:extLst>
              <a:ext uri="{FF2B5EF4-FFF2-40B4-BE49-F238E27FC236}">
                <a16:creationId xmlns:a16="http://schemas.microsoft.com/office/drawing/2014/main" id="{60F448D5-5B5D-259B-23EC-A4856337D2C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029530" y="643467"/>
            <a:ext cx="8132940" cy="557106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5556209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F6E8E07-F85D-03ED-5B37-E007B8A5A34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>
            <a:extLst>
              <a:ext uri="{FF2B5EF4-FFF2-40B4-BE49-F238E27FC236}">
                <a16:creationId xmlns:a16="http://schemas.microsoft.com/office/drawing/2014/main" id="{AC6DC06F-5C9D-5FE9-CE56-7886C8BE4E4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256207" y="693174"/>
            <a:ext cx="4267377" cy="5457435"/>
          </a:xfrm>
          <a:prstGeom prst="rect">
            <a:avLst/>
          </a:prstGeom>
        </p:spPr>
      </p:pic>
      <p:sp>
        <p:nvSpPr>
          <p:cNvPr id="5" name="CaixaDeTexto 4">
            <a:extLst>
              <a:ext uri="{FF2B5EF4-FFF2-40B4-BE49-F238E27FC236}">
                <a16:creationId xmlns:a16="http://schemas.microsoft.com/office/drawing/2014/main" id="{15D22AAF-60AD-FB69-DAAD-B04F2157F41D}"/>
              </a:ext>
            </a:extLst>
          </p:cNvPr>
          <p:cNvSpPr txBox="1"/>
          <p:nvPr/>
        </p:nvSpPr>
        <p:spPr>
          <a:xfrm>
            <a:off x="339213" y="206477"/>
            <a:ext cx="6577781" cy="603697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buNone/>
            </a:pPr>
            <a:r>
              <a:rPr lang="pt-BR" sz="2000" b="1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Envelhecimento Cutâneo</a:t>
            </a:r>
            <a:endParaRPr lang="pt-BR" sz="20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buNone/>
            </a:pPr>
            <a:br>
              <a:rPr lang="pt-BR" sz="2000" dirty="0">
                <a:latin typeface="Arial" panose="020B0604020202020204" pitchFamily="34" charset="0"/>
                <a:cs typeface="Arial" panose="020B0604020202020204" pitchFamily="34" charset="0"/>
              </a:rPr>
            </a:br>
            <a:endParaRPr lang="pt-BR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lnSpc>
                <a:spcPct val="150000"/>
              </a:lnSpc>
              <a:buNone/>
            </a:pPr>
            <a:r>
              <a:rPr lang="pt-BR" sz="2000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• </a:t>
            </a:r>
            <a:r>
              <a:rPr lang="pt-BR" sz="2000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Cronológico: </a:t>
            </a:r>
            <a:r>
              <a:rPr lang="pt-BR" sz="2000" dirty="0">
                <a:latin typeface="Arial" panose="020B0604020202020204" pitchFamily="34" charset="0"/>
                <a:cs typeface="Arial" panose="020B0604020202020204" pitchFamily="34" charset="0"/>
              </a:rPr>
              <a:t>Medida exata do tempo decorrido desde o nascimento (anos, meses e dias vividos).É linear, fixo e irreversível. No entanto, seu impacto real no corpo varia, pois é diferente da idade biológica, que reflete o desgaste fisiológico e o estilo de vida</a:t>
            </a:r>
            <a:endParaRPr lang="pt-BR" sz="2000" i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lnSpc>
                <a:spcPct val="150000"/>
              </a:lnSpc>
              <a:buNone/>
            </a:pPr>
            <a:endParaRPr lang="pt-BR" sz="2000" dirty="0">
              <a:effectLst/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lnSpc>
                <a:spcPct val="150000"/>
              </a:lnSpc>
              <a:buNone/>
            </a:pPr>
            <a:r>
              <a:rPr lang="pt-BR" sz="2000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• </a:t>
            </a:r>
            <a:r>
              <a:rPr lang="pt-BR" sz="2000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Fotoenvelhecimento:</a:t>
            </a:r>
            <a:r>
              <a:rPr lang="pt-BR" sz="2000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 E</a:t>
            </a:r>
            <a:r>
              <a:rPr lang="pt-BR" sz="2000" dirty="0">
                <a:latin typeface="Arial" panose="020B0604020202020204" pitchFamily="34" charset="0"/>
                <a:cs typeface="Arial" panose="020B0604020202020204" pitchFamily="34" charset="0"/>
              </a:rPr>
              <a:t>xposição prolongada e cumulativa à radiação ultravioleta (UV) do sol e à luz visível. Ele é responsável por cerca de 80% dos sinais visíveis de envelhecimento facial, gerando perda de colágeno, flacidez, manchas e rugas profundas.</a:t>
            </a:r>
            <a:endParaRPr lang="pt-BR" sz="2000" dirty="0">
              <a:effectLst/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08508082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CACB467-9062-A741-CA3A-EB2CCFBEECC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CaixaDeTexto 4">
            <a:extLst>
              <a:ext uri="{FF2B5EF4-FFF2-40B4-BE49-F238E27FC236}">
                <a16:creationId xmlns:a16="http://schemas.microsoft.com/office/drawing/2014/main" id="{54D90B96-6C45-8B20-BABF-E0898A26DF9C}"/>
              </a:ext>
            </a:extLst>
          </p:cNvPr>
          <p:cNvSpPr txBox="1"/>
          <p:nvPr/>
        </p:nvSpPr>
        <p:spPr>
          <a:xfrm>
            <a:off x="1" y="0"/>
            <a:ext cx="12078928" cy="560153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buNone/>
            </a:pPr>
            <a:r>
              <a:rPr lang="pt-BR" sz="2000" b="1" dirty="0">
                <a:latin typeface="Arial" panose="020B0604020202020204" pitchFamily="34" charset="0"/>
                <a:cs typeface="Arial" panose="020B0604020202020204" pitchFamily="34" charset="0"/>
              </a:rPr>
              <a:t>Microagulhamento</a:t>
            </a:r>
          </a:p>
          <a:p>
            <a:pPr>
              <a:buNone/>
            </a:pPr>
            <a:endParaRPr lang="pt-BR" sz="20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buNone/>
            </a:pPr>
            <a:r>
              <a:rPr lang="pt-BR" sz="2000" b="1" dirty="0">
                <a:latin typeface="Arial" panose="020B0604020202020204" pitchFamily="34" charset="0"/>
                <a:cs typeface="Arial" panose="020B0604020202020204" pitchFamily="34" charset="0"/>
              </a:rPr>
              <a:t>Indução</a:t>
            </a:r>
            <a:r>
              <a:rPr lang="pt-BR" sz="2000" b="1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pt-BR" sz="2000" b="1" dirty="0" err="1">
                <a:effectLst/>
                <a:latin typeface="Arial" panose="020B0604020202020204" pitchFamily="34" charset="0"/>
                <a:cs typeface="Arial" panose="020B0604020202020204" pitchFamily="34" charset="0"/>
              </a:rPr>
              <a:t>Cutaneo</a:t>
            </a:r>
            <a:endParaRPr lang="pt-BR" sz="2000" b="1" dirty="0">
              <a:effectLst/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buNone/>
            </a:pPr>
            <a:endParaRPr lang="pt-BR" sz="20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42900" lvl="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pt-PT" sz="2000" dirty="0">
                <a:latin typeface="Arial" panose="020B0604020202020204" pitchFamily="34" charset="0"/>
                <a:cs typeface="Arial" panose="020B0604020202020204" pitchFamily="34" charset="0"/>
              </a:rPr>
              <a:t>Dermaroller;</a:t>
            </a:r>
            <a:endParaRPr lang="pt-BR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42900" lvl="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pt-PT" sz="2000" dirty="0">
                <a:latin typeface="Arial" panose="020B0604020202020204" pitchFamily="34" charset="0"/>
                <a:cs typeface="Arial" panose="020B0604020202020204" pitchFamily="34" charset="0"/>
              </a:rPr>
              <a:t>Indução percutânea de colágeno;</a:t>
            </a:r>
            <a:endParaRPr lang="pt-BR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42900" lvl="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pt-PT" sz="2000" dirty="0">
                <a:latin typeface="Arial" panose="020B0604020202020204" pitchFamily="34" charset="0"/>
                <a:cs typeface="Arial" panose="020B0604020202020204" pitchFamily="34" charset="0"/>
              </a:rPr>
              <a:t>Microagulhamento;</a:t>
            </a:r>
            <a:endParaRPr lang="pt-BR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42900" lvl="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pt-PT" sz="2000" dirty="0">
                <a:latin typeface="Arial" panose="020B0604020202020204" pitchFamily="34" charset="0"/>
                <a:cs typeface="Arial" panose="020B0604020202020204" pitchFamily="34" charset="0"/>
              </a:rPr>
              <a:t>Terapia de indução de colágeno.</a:t>
            </a:r>
            <a:endParaRPr lang="pt-BR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lnSpc>
                <a:spcPct val="150000"/>
              </a:lnSpc>
            </a:pPr>
            <a:r>
              <a:rPr lang="pt-PT" sz="2000" dirty="0">
                <a:latin typeface="Arial" panose="020B0604020202020204" pitchFamily="34" charset="0"/>
                <a:cs typeface="Arial" panose="020B0604020202020204" pitchFamily="34" charset="0"/>
              </a:rPr>
              <a:t> </a:t>
            </a:r>
            <a:endParaRPr lang="pt-BR" sz="20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lnSpc>
                <a:spcPct val="150000"/>
              </a:lnSpc>
            </a:pPr>
            <a:r>
              <a:rPr lang="pt-PT" sz="2000" b="1" dirty="0">
                <a:latin typeface="Arial" panose="020B0604020202020204" pitchFamily="34" charset="0"/>
                <a:cs typeface="Arial" panose="020B0604020202020204" pitchFamily="34" charset="0"/>
              </a:rPr>
              <a:t>A técnica consiste no estímulo mecânico gerado pelo rolamento de um cilindro que contém de 120 a 540 microagulhas, gera micro furos que</a:t>
            </a:r>
            <a:r>
              <a:rPr lang="pt-B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pt-PT" sz="2000" b="1" dirty="0">
                <a:latin typeface="Arial" panose="020B0604020202020204" pitchFamily="34" charset="0"/>
                <a:cs typeface="Arial" panose="020B0604020202020204" pitchFamily="34" charset="0"/>
              </a:rPr>
              <a:t>estimulam os fibroblastos a produzirem mais colágeno, além de</a:t>
            </a:r>
            <a:r>
              <a:rPr lang="pt-B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pt-PT" sz="2000" b="1" dirty="0">
                <a:latin typeface="Arial" panose="020B0604020202020204" pitchFamily="34" charset="0"/>
                <a:cs typeface="Arial" panose="020B0604020202020204" pitchFamily="34" charset="0"/>
              </a:rPr>
              <a:t>aumentar a permeabilidade cutânea para receber ativos.</a:t>
            </a:r>
            <a:endParaRPr lang="pt-BR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buNone/>
            </a:pPr>
            <a:endParaRPr lang="pt-BR" sz="20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buNone/>
            </a:pPr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2011221442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4EB64DC-89C4-BB96-0140-44DB446E7D0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CaixaDeTexto 4">
            <a:extLst>
              <a:ext uri="{FF2B5EF4-FFF2-40B4-BE49-F238E27FC236}">
                <a16:creationId xmlns:a16="http://schemas.microsoft.com/office/drawing/2014/main" id="{3CA2B8E1-DBDA-B74E-DF9C-1F5414896F58}"/>
              </a:ext>
            </a:extLst>
          </p:cNvPr>
          <p:cNvSpPr txBox="1"/>
          <p:nvPr/>
        </p:nvSpPr>
        <p:spPr>
          <a:xfrm>
            <a:off x="1" y="0"/>
            <a:ext cx="4277031" cy="529375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buNone/>
            </a:pPr>
            <a:endParaRPr lang="pt-BR" sz="20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lnSpc>
                <a:spcPct val="150000"/>
              </a:lnSpc>
            </a:pPr>
            <a:r>
              <a:rPr lang="pt-PT" sz="2000" b="1" dirty="0">
                <a:latin typeface="Arial" panose="020B0604020202020204" pitchFamily="34" charset="0"/>
                <a:cs typeface="Arial" panose="020B0604020202020204" pitchFamily="34" charset="0"/>
              </a:rPr>
              <a:t>INDUÇÃO PERCUTÂNEA</a:t>
            </a:r>
          </a:p>
          <a:p>
            <a:pPr>
              <a:lnSpc>
                <a:spcPct val="150000"/>
              </a:lnSpc>
            </a:pPr>
            <a:endParaRPr lang="pt-PT" sz="20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lnSpc>
                <a:spcPct val="150000"/>
              </a:lnSpc>
            </a:pPr>
            <a:r>
              <a:rPr lang="pt-BR" sz="2000" dirty="0">
                <a:latin typeface="Arial" panose="020B0604020202020204" pitchFamily="34" charset="0"/>
                <a:cs typeface="Arial" panose="020B0604020202020204" pitchFamily="34" charset="0"/>
              </a:rPr>
              <a:t>História:</a:t>
            </a:r>
          </a:p>
          <a:p>
            <a:pPr>
              <a:lnSpc>
                <a:spcPct val="150000"/>
              </a:lnSpc>
            </a:pPr>
            <a:endParaRPr lang="pt-BR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lnSpc>
                <a:spcPct val="150000"/>
              </a:lnSpc>
            </a:pPr>
            <a:r>
              <a:rPr lang="pt-BR" sz="2000" dirty="0">
                <a:latin typeface="Arial" panose="020B0604020202020204" pitchFamily="34" charset="0"/>
                <a:cs typeface="Arial" panose="020B0604020202020204" pitchFamily="34" charset="0"/>
              </a:rPr>
              <a:t>• 1995 – Foi criado método de </a:t>
            </a:r>
            <a:r>
              <a:rPr lang="pt-BR" sz="2000" dirty="0" err="1">
                <a:latin typeface="Arial" panose="020B0604020202020204" pitchFamily="34" charset="0"/>
                <a:cs typeface="Arial" panose="020B0604020202020204" pitchFamily="34" charset="0"/>
              </a:rPr>
              <a:t>subcisão</a:t>
            </a:r>
            <a:r>
              <a:rPr lang="pt-BR" sz="2000" dirty="0">
                <a:latin typeface="Arial" panose="020B0604020202020204" pitchFamily="34" charset="0"/>
                <a:cs typeface="Arial" panose="020B0604020202020204" pitchFamily="34" charset="0"/>
              </a:rPr>
              <a:t> ou agulhamento dérmico (</a:t>
            </a:r>
            <a:r>
              <a:rPr lang="pt-BR" sz="2000" dirty="0" err="1">
                <a:latin typeface="Arial" panose="020B0604020202020204" pitchFamily="34" charset="0"/>
                <a:cs typeface="Arial" panose="020B0604020202020204" pitchFamily="34" charset="0"/>
              </a:rPr>
              <a:t>Orentreich</a:t>
            </a:r>
            <a:r>
              <a:rPr lang="pt-BR" sz="2000" dirty="0">
                <a:latin typeface="Arial" panose="020B0604020202020204" pitchFamily="34" charset="0"/>
                <a:cs typeface="Arial" panose="020B0604020202020204" pitchFamily="34" charset="0"/>
              </a:rPr>
              <a:t> e </a:t>
            </a:r>
            <a:r>
              <a:rPr lang="pt-BR" sz="2000" dirty="0" err="1">
                <a:latin typeface="Arial" panose="020B0604020202020204" pitchFamily="34" charset="0"/>
                <a:cs typeface="Arial" panose="020B0604020202020204" pitchFamily="34" charset="0"/>
              </a:rPr>
              <a:t>Orentreich</a:t>
            </a:r>
            <a:r>
              <a:rPr lang="pt-BR" sz="2000" dirty="0">
                <a:latin typeface="Arial" panose="020B0604020202020204" pitchFamily="34" charset="0"/>
                <a:cs typeface="Arial" panose="020B0604020202020204" pitchFamily="34" charset="0"/>
              </a:rPr>
              <a:t>, 1995);</a:t>
            </a:r>
          </a:p>
          <a:p>
            <a:pPr>
              <a:lnSpc>
                <a:spcPct val="150000"/>
              </a:lnSpc>
            </a:pPr>
            <a:endParaRPr lang="pt-PT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lnSpc>
                <a:spcPct val="150000"/>
              </a:lnSpc>
            </a:pPr>
            <a:endParaRPr lang="pt-PT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lnSpc>
                <a:spcPct val="150000"/>
              </a:lnSpc>
            </a:pPr>
            <a:endParaRPr lang="pt-BR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buNone/>
            </a:pPr>
            <a:endParaRPr lang="pt-BR" dirty="0"/>
          </a:p>
        </p:txBody>
      </p:sp>
      <p:pic>
        <p:nvPicPr>
          <p:cNvPr id="8" name="Imagem 7">
            <a:extLst>
              <a:ext uri="{FF2B5EF4-FFF2-40B4-BE49-F238E27FC236}">
                <a16:creationId xmlns:a16="http://schemas.microsoft.com/office/drawing/2014/main" id="{4426973B-603A-06BF-E601-CCF8863AAD1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536804" y="2834569"/>
            <a:ext cx="6655196" cy="402343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40606014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F273F83-B02A-9238-646B-784A3070465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CaixaDeTexto 4">
            <a:extLst>
              <a:ext uri="{FF2B5EF4-FFF2-40B4-BE49-F238E27FC236}">
                <a16:creationId xmlns:a16="http://schemas.microsoft.com/office/drawing/2014/main" id="{9D46DD9E-C0CA-CEA2-8B8F-6C38D691B40E}"/>
              </a:ext>
            </a:extLst>
          </p:cNvPr>
          <p:cNvSpPr txBox="1"/>
          <p:nvPr/>
        </p:nvSpPr>
        <p:spPr>
          <a:xfrm>
            <a:off x="1" y="0"/>
            <a:ext cx="6209070" cy="342087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pt-BR" sz="2000" b="1" dirty="0">
                <a:latin typeface="Arial" panose="020B0604020202020204" pitchFamily="34" charset="0"/>
                <a:cs typeface="Arial" panose="020B0604020202020204" pitchFamily="34" charset="0"/>
              </a:rPr>
              <a:t>História:</a:t>
            </a:r>
          </a:p>
          <a:p>
            <a:endParaRPr lang="pt-BR" sz="20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lnSpc>
                <a:spcPct val="150000"/>
              </a:lnSpc>
            </a:pPr>
            <a:r>
              <a:rPr lang="pt-BR" sz="2000" dirty="0">
                <a:latin typeface="Arial" panose="020B0604020202020204" pitchFamily="34" charset="0"/>
                <a:cs typeface="Arial" panose="020B0604020202020204" pitchFamily="34" charset="0"/>
              </a:rPr>
              <a:t>• 1997 – </a:t>
            </a:r>
            <a:r>
              <a:rPr lang="pt-BR" sz="2000" dirty="0" err="1">
                <a:latin typeface="Arial" panose="020B0604020202020204" pitchFamily="34" charset="0"/>
                <a:cs typeface="Arial" panose="020B0604020202020204" pitchFamily="34" charset="0"/>
              </a:rPr>
              <a:t>Camirand</a:t>
            </a:r>
            <a:r>
              <a:rPr lang="pt-BR" sz="2000" dirty="0">
                <a:latin typeface="Arial" panose="020B0604020202020204" pitchFamily="34" charset="0"/>
                <a:cs typeface="Arial" panose="020B0604020202020204" pitchFamily="34" charset="0"/>
              </a:rPr>
              <a:t> e </a:t>
            </a:r>
            <a:r>
              <a:rPr lang="pt-BR" sz="2000" dirty="0" err="1">
                <a:latin typeface="Arial" panose="020B0604020202020204" pitchFamily="34" charset="0"/>
                <a:cs typeface="Arial" panose="020B0604020202020204" pitchFamily="34" charset="0"/>
              </a:rPr>
              <a:t>Doucet</a:t>
            </a:r>
            <a:r>
              <a:rPr lang="pt-BR" sz="2000" dirty="0">
                <a:latin typeface="Arial" panose="020B0604020202020204" pitchFamily="34" charset="0"/>
                <a:cs typeface="Arial" panose="020B0604020202020204" pitchFamily="34" charset="0"/>
              </a:rPr>
              <a:t> adaptaram a pistola de tatuagem para efetivação da técnica;</a:t>
            </a:r>
          </a:p>
          <a:p>
            <a:pPr>
              <a:lnSpc>
                <a:spcPct val="150000"/>
              </a:lnSpc>
            </a:pPr>
            <a:endParaRPr lang="pt-BR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lnSpc>
                <a:spcPct val="150000"/>
              </a:lnSpc>
            </a:pPr>
            <a:r>
              <a:rPr lang="pt-BR" sz="2000" dirty="0">
                <a:latin typeface="Arial" panose="020B0604020202020204" pitchFamily="34" charset="0"/>
                <a:cs typeface="Arial" panose="020B0604020202020204" pitchFamily="34" charset="0"/>
              </a:rPr>
              <a:t>•2006 – Doutor Desmond Fernandes desenvolve um aparelho especial para TIC (terapia de indução de colágeno).</a:t>
            </a:r>
          </a:p>
        </p:txBody>
      </p:sp>
      <p:pic>
        <p:nvPicPr>
          <p:cNvPr id="7" name="Imagem 6">
            <a:extLst>
              <a:ext uri="{FF2B5EF4-FFF2-40B4-BE49-F238E27FC236}">
                <a16:creationId xmlns:a16="http://schemas.microsoft.com/office/drawing/2014/main" id="{A37F6EA4-AB8A-AB79-0D07-224823EF98C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049730" y="1863470"/>
            <a:ext cx="5008720" cy="481657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43276268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F74E5FD-14C2-ED1E-B613-C602D0EFB63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aixaDeTexto 2">
            <a:extLst>
              <a:ext uri="{FF2B5EF4-FFF2-40B4-BE49-F238E27FC236}">
                <a16:creationId xmlns:a16="http://schemas.microsoft.com/office/drawing/2014/main" id="{C36C507D-59F8-DC72-01B6-7D5682D8D0B3}"/>
              </a:ext>
            </a:extLst>
          </p:cNvPr>
          <p:cNvSpPr txBox="1"/>
          <p:nvPr/>
        </p:nvSpPr>
        <p:spPr>
          <a:xfrm>
            <a:off x="0" y="1"/>
            <a:ext cx="10309123" cy="339522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buNone/>
            </a:pPr>
            <a:r>
              <a:rPr lang="pt-PT" sz="2000" b="1" dirty="0">
                <a:effectLst/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</a:rPr>
              <a:t>Como</a:t>
            </a:r>
            <a:r>
              <a:rPr lang="pt-PT" sz="2000" b="1" spc="-15" dirty="0">
                <a:effectLst/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pt-PT" sz="2000" b="1" dirty="0">
                <a:effectLst/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</a:rPr>
              <a:t>age</a:t>
            </a:r>
            <a:r>
              <a:rPr lang="pt-PT" sz="2000" b="1" spc="-5" dirty="0">
                <a:effectLst/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pt-PT" sz="2000" b="1" dirty="0">
                <a:effectLst/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</a:rPr>
              <a:t>a</a:t>
            </a:r>
            <a:r>
              <a:rPr lang="pt-PT" sz="2000" b="1" spc="-15" dirty="0">
                <a:effectLst/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pt-PT" sz="2000" b="1" spc="-10" dirty="0">
                <a:effectLst/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</a:rPr>
              <a:t>técnica:</a:t>
            </a:r>
            <a:endParaRPr lang="pt-BR" sz="2000" b="1" dirty="0">
              <a:effectLst/>
              <a:latin typeface="Arial" panose="020B0604020202020204" pitchFamily="34" charset="0"/>
              <a:ea typeface="Arial" panose="020B0604020202020204" pitchFamily="34" charset="0"/>
              <a:cs typeface="Arial" panose="020B0604020202020204" pitchFamily="34" charset="0"/>
            </a:endParaRPr>
          </a:p>
          <a:p>
            <a:pPr>
              <a:buNone/>
            </a:pPr>
            <a:r>
              <a:rPr lang="pt-PT" sz="2000" b="1" dirty="0">
                <a:effectLst/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</a:rPr>
              <a:t> </a:t>
            </a:r>
            <a:endParaRPr lang="pt-BR" sz="2000" b="1" dirty="0">
              <a:effectLst/>
              <a:latin typeface="Arial" panose="020B0604020202020204" pitchFamily="34" charset="0"/>
              <a:ea typeface="Arial" panose="020B0604020202020204" pitchFamily="34" charset="0"/>
              <a:cs typeface="Arial" panose="020B0604020202020204" pitchFamily="34" charset="0"/>
            </a:endParaRPr>
          </a:p>
          <a:p>
            <a:pPr>
              <a:spcBef>
                <a:spcPts val="1025"/>
              </a:spcBef>
              <a:buNone/>
            </a:pPr>
            <a:r>
              <a:rPr lang="pt-PT" sz="2000" b="1" dirty="0">
                <a:effectLst/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</a:rPr>
              <a:t> </a:t>
            </a:r>
            <a:endParaRPr lang="pt-BR" sz="2000" b="1" dirty="0">
              <a:effectLst/>
              <a:latin typeface="Arial" panose="020B0604020202020204" pitchFamily="34" charset="0"/>
              <a:ea typeface="Arial" panose="020B0604020202020204" pitchFamily="34" charset="0"/>
              <a:cs typeface="Arial" panose="020B0604020202020204" pitchFamily="34" charset="0"/>
            </a:endParaRPr>
          </a:p>
          <a:p>
            <a:pPr marL="342900" lvl="0" indent="-342900">
              <a:lnSpc>
                <a:spcPct val="150000"/>
              </a:lnSpc>
              <a:buSzPts val="3500"/>
              <a:buFont typeface="Arial" panose="020B0604020202020204" pitchFamily="34" charset="0"/>
              <a:buChar char="•"/>
              <a:tabLst>
                <a:tab pos="1058545" algn="l"/>
              </a:tabLst>
            </a:pPr>
            <a:r>
              <a:rPr lang="pt-PT" sz="2000" spc="-10" dirty="0">
                <a:effectLst/>
                <a:latin typeface="Arial" panose="020B0604020202020204" pitchFamily="34" charset="0"/>
                <a:ea typeface="Wingdings" panose="05000000000000000000" pitchFamily="2" charset="2"/>
                <a:cs typeface="Arial" panose="020B0604020202020204" pitchFamily="34" charset="0"/>
              </a:rPr>
              <a:t>Perfura</a:t>
            </a:r>
            <a:r>
              <a:rPr lang="pt-PT" sz="2000" spc="-5" dirty="0">
                <a:effectLst/>
                <a:latin typeface="Arial" panose="020B0604020202020204" pitchFamily="34" charset="0"/>
                <a:ea typeface="Wingdings" panose="05000000000000000000" pitchFamily="2" charset="2"/>
                <a:cs typeface="Arial" panose="020B0604020202020204" pitchFamily="34" charset="0"/>
              </a:rPr>
              <a:t> </a:t>
            </a:r>
            <a:r>
              <a:rPr lang="pt-PT" sz="2000" spc="-10" dirty="0">
                <a:effectLst/>
                <a:latin typeface="Arial" panose="020B0604020202020204" pitchFamily="34" charset="0"/>
                <a:ea typeface="Wingdings" panose="05000000000000000000" pitchFamily="2" charset="2"/>
                <a:cs typeface="Arial" panose="020B0604020202020204" pitchFamily="34" charset="0"/>
              </a:rPr>
              <a:t>a</a:t>
            </a:r>
            <a:r>
              <a:rPr lang="pt-PT" sz="2000" spc="-15" dirty="0">
                <a:effectLst/>
                <a:latin typeface="Arial" panose="020B0604020202020204" pitchFamily="34" charset="0"/>
                <a:ea typeface="Wingdings" panose="05000000000000000000" pitchFamily="2" charset="2"/>
                <a:cs typeface="Arial" panose="020B0604020202020204" pitchFamily="34" charset="0"/>
              </a:rPr>
              <a:t> </a:t>
            </a:r>
            <a:r>
              <a:rPr lang="pt-PT" sz="2000" spc="-10" dirty="0">
                <a:effectLst/>
                <a:latin typeface="Arial" panose="020B0604020202020204" pitchFamily="34" charset="0"/>
                <a:ea typeface="Wingdings" panose="05000000000000000000" pitchFamily="2" charset="2"/>
                <a:cs typeface="Arial" panose="020B0604020202020204" pitchFamily="34" charset="0"/>
              </a:rPr>
              <a:t>epiderme,</a:t>
            </a:r>
            <a:r>
              <a:rPr lang="pt-PT" sz="2000" spc="-45" dirty="0">
                <a:effectLst/>
                <a:latin typeface="Arial" panose="020B0604020202020204" pitchFamily="34" charset="0"/>
                <a:ea typeface="Wingdings" panose="05000000000000000000" pitchFamily="2" charset="2"/>
                <a:cs typeface="Arial" panose="020B0604020202020204" pitchFamily="34" charset="0"/>
              </a:rPr>
              <a:t> </a:t>
            </a:r>
            <a:r>
              <a:rPr lang="pt-PT" sz="2000" spc="-10" dirty="0">
                <a:effectLst/>
                <a:latin typeface="Arial" panose="020B0604020202020204" pitchFamily="34" charset="0"/>
                <a:ea typeface="Wingdings" panose="05000000000000000000" pitchFamily="2" charset="2"/>
                <a:cs typeface="Arial" panose="020B0604020202020204" pitchFamily="34" charset="0"/>
              </a:rPr>
              <a:t>não destrói;</a:t>
            </a:r>
          </a:p>
          <a:p>
            <a:pPr lvl="0">
              <a:lnSpc>
                <a:spcPct val="150000"/>
              </a:lnSpc>
              <a:buSzPts val="3500"/>
              <a:tabLst>
                <a:tab pos="1058545" algn="l"/>
              </a:tabLst>
            </a:pPr>
            <a:endParaRPr lang="pt-BR" sz="2000" spc="-10" dirty="0">
              <a:latin typeface="Arial" panose="020B0604020202020204" pitchFamily="34" charset="0"/>
              <a:ea typeface="Wingdings" panose="05000000000000000000" pitchFamily="2" charset="2"/>
              <a:cs typeface="Arial" panose="020B0604020202020204" pitchFamily="34" charset="0"/>
            </a:endParaRPr>
          </a:p>
          <a:p>
            <a:pPr marL="342900" lvl="0" indent="-342900">
              <a:lnSpc>
                <a:spcPct val="150000"/>
              </a:lnSpc>
              <a:buSzPts val="3500"/>
              <a:buFont typeface="Arial" panose="020B0604020202020204" pitchFamily="34" charset="0"/>
              <a:buChar char="•"/>
              <a:tabLst>
                <a:tab pos="1058545" algn="l"/>
              </a:tabLst>
            </a:pPr>
            <a:r>
              <a:rPr lang="pt-PT" sz="2000" spc="-10" dirty="0">
                <a:effectLst/>
                <a:latin typeface="Arial" panose="020B0604020202020204" pitchFamily="34" charset="0"/>
                <a:ea typeface="Wingdings" panose="05000000000000000000" pitchFamily="2" charset="2"/>
                <a:cs typeface="Arial" panose="020B0604020202020204" pitchFamily="34" charset="0"/>
              </a:rPr>
              <a:t>Permeação</a:t>
            </a:r>
            <a:r>
              <a:rPr lang="pt-PT" sz="2000" spc="-45" dirty="0">
                <a:effectLst/>
                <a:latin typeface="Arial" panose="020B0604020202020204" pitchFamily="34" charset="0"/>
                <a:ea typeface="Wingdings" panose="05000000000000000000" pitchFamily="2" charset="2"/>
                <a:cs typeface="Arial" panose="020B0604020202020204" pitchFamily="34" charset="0"/>
              </a:rPr>
              <a:t> </a:t>
            </a:r>
            <a:r>
              <a:rPr lang="pt-PT" sz="2000" spc="-10" dirty="0">
                <a:effectLst/>
                <a:latin typeface="Arial" panose="020B0604020202020204" pitchFamily="34" charset="0"/>
                <a:ea typeface="Wingdings" panose="05000000000000000000" pitchFamily="2" charset="2"/>
                <a:cs typeface="Arial" panose="020B0604020202020204" pitchFamily="34" charset="0"/>
              </a:rPr>
              <a:t>aumentada</a:t>
            </a:r>
            <a:r>
              <a:rPr lang="pt-PT" sz="2000" spc="-40" dirty="0">
                <a:effectLst/>
                <a:latin typeface="Arial" panose="020B0604020202020204" pitchFamily="34" charset="0"/>
                <a:ea typeface="Wingdings" panose="05000000000000000000" pitchFamily="2" charset="2"/>
                <a:cs typeface="Arial" panose="020B0604020202020204" pitchFamily="34" charset="0"/>
              </a:rPr>
              <a:t> </a:t>
            </a:r>
            <a:r>
              <a:rPr lang="pt-PT" sz="2000" spc="-10" dirty="0">
                <a:effectLst/>
                <a:latin typeface="Arial" panose="020B0604020202020204" pitchFamily="34" charset="0"/>
                <a:ea typeface="Wingdings" panose="05000000000000000000" pitchFamily="2" charset="2"/>
                <a:cs typeface="Arial" panose="020B0604020202020204" pitchFamily="34" charset="0"/>
              </a:rPr>
              <a:t>em</a:t>
            </a:r>
            <a:r>
              <a:rPr lang="pt-PT" sz="2000" spc="-20" dirty="0">
                <a:effectLst/>
                <a:latin typeface="Arial" panose="020B0604020202020204" pitchFamily="34" charset="0"/>
                <a:ea typeface="Wingdings" panose="05000000000000000000" pitchFamily="2" charset="2"/>
                <a:cs typeface="Arial" panose="020B0604020202020204" pitchFamily="34" charset="0"/>
              </a:rPr>
              <a:t> </a:t>
            </a:r>
            <a:r>
              <a:rPr lang="pt-PT" sz="2000" spc="-10" dirty="0">
                <a:effectLst/>
                <a:latin typeface="Arial" panose="020B0604020202020204" pitchFamily="34" charset="0"/>
                <a:ea typeface="Wingdings" panose="05000000000000000000" pitchFamily="2" charset="2"/>
                <a:cs typeface="Arial" panose="020B0604020202020204" pitchFamily="34" charset="0"/>
              </a:rPr>
              <a:t>até</a:t>
            </a:r>
            <a:r>
              <a:rPr lang="pt-PT" sz="2000" spc="-15" dirty="0">
                <a:effectLst/>
                <a:latin typeface="Arial" panose="020B0604020202020204" pitchFamily="34" charset="0"/>
                <a:ea typeface="Wingdings" panose="05000000000000000000" pitchFamily="2" charset="2"/>
                <a:cs typeface="Arial" panose="020B0604020202020204" pitchFamily="34" charset="0"/>
              </a:rPr>
              <a:t> </a:t>
            </a:r>
            <a:r>
              <a:rPr lang="pt-PT" sz="2000" spc="-10" dirty="0">
                <a:effectLst/>
                <a:latin typeface="Arial" panose="020B0604020202020204" pitchFamily="34" charset="0"/>
                <a:ea typeface="Wingdings" panose="05000000000000000000" pitchFamily="2" charset="2"/>
                <a:cs typeface="Arial" panose="020B0604020202020204" pitchFamily="34" charset="0"/>
              </a:rPr>
              <a:t>400%;</a:t>
            </a:r>
          </a:p>
          <a:p>
            <a:pPr lvl="0">
              <a:lnSpc>
                <a:spcPct val="150000"/>
              </a:lnSpc>
              <a:buSzPts val="3500"/>
              <a:tabLst>
                <a:tab pos="1058545" algn="l"/>
              </a:tabLst>
            </a:pPr>
            <a:endParaRPr lang="pt-BR" sz="2000" spc="-10" dirty="0">
              <a:latin typeface="Arial" panose="020B0604020202020204" pitchFamily="34" charset="0"/>
              <a:ea typeface="Wingdings" panose="05000000000000000000" pitchFamily="2" charset="2"/>
              <a:cs typeface="Arial" panose="020B0604020202020204" pitchFamily="34" charset="0"/>
            </a:endParaRPr>
          </a:p>
          <a:p>
            <a:pPr marL="342900" lvl="0" indent="-342900">
              <a:lnSpc>
                <a:spcPct val="150000"/>
              </a:lnSpc>
              <a:buSzPts val="3500"/>
              <a:buFont typeface="Arial" panose="020B0604020202020204" pitchFamily="34" charset="0"/>
              <a:buChar char="•"/>
              <a:tabLst>
                <a:tab pos="1058545" algn="l"/>
              </a:tabLst>
            </a:pPr>
            <a:r>
              <a:rPr lang="pt-PT" sz="2000" dirty="0">
                <a:effectLst/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</a:rPr>
              <a:t>A</a:t>
            </a:r>
            <a:r>
              <a:rPr lang="pt-PT" sz="2000" spc="-25" dirty="0">
                <a:effectLst/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pt-PT" sz="2000" dirty="0">
                <a:effectLst/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</a:rPr>
              <a:t>regeneração</a:t>
            </a:r>
            <a:r>
              <a:rPr lang="pt-PT" sz="2000" spc="-30" dirty="0">
                <a:effectLst/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pt-PT" sz="2000" dirty="0">
                <a:effectLst/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</a:rPr>
              <a:t>acontece</a:t>
            </a:r>
            <a:r>
              <a:rPr lang="pt-PT" sz="2000" spc="-30" dirty="0">
                <a:effectLst/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pt-PT" sz="2000" dirty="0">
                <a:effectLst/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</a:rPr>
              <a:t>em</a:t>
            </a:r>
            <a:r>
              <a:rPr lang="pt-PT" sz="2000" spc="-10" dirty="0">
                <a:effectLst/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pt-PT" sz="2000" dirty="0">
                <a:effectLst/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</a:rPr>
              <a:t>3</a:t>
            </a:r>
            <a:r>
              <a:rPr lang="pt-PT" sz="2000" spc="-10" dirty="0">
                <a:effectLst/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</a:rPr>
              <a:t> fases</a:t>
            </a:r>
            <a:endParaRPr lang="pt-BR" sz="2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97927692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aixaDeTexto 2">
            <a:extLst>
              <a:ext uri="{FF2B5EF4-FFF2-40B4-BE49-F238E27FC236}">
                <a16:creationId xmlns:a16="http://schemas.microsoft.com/office/drawing/2014/main" id="{B6458E40-EA70-1EF4-C380-9CBC46D8DAA3}"/>
              </a:ext>
            </a:extLst>
          </p:cNvPr>
          <p:cNvSpPr txBox="1"/>
          <p:nvPr/>
        </p:nvSpPr>
        <p:spPr>
          <a:xfrm>
            <a:off x="191729" y="206478"/>
            <a:ext cx="4970206" cy="467820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pt-BR" sz="2000" b="1" dirty="0">
                <a:latin typeface="Arial" panose="020B0604020202020204" pitchFamily="34" charset="0"/>
                <a:cs typeface="Arial" panose="020B0604020202020204" pitchFamily="34" charset="0"/>
              </a:rPr>
              <a:t>FASES DA REPARAÇÃO TECIDUAL</a:t>
            </a:r>
          </a:p>
          <a:p>
            <a:endParaRPr lang="pt-BR" sz="20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42900" lvl="0" indent="-342900">
              <a:buFont typeface="Arial" panose="020B0604020202020204" pitchFamily="34" charset="0"/>
              <a:buChar char="•"/>
            </a:pPr>
            <a:r>
              <a:rPr lang="pt-PT" sz="2400" dirty="0">
                <a:latin typeface="Arial" panose="020B0604020202020204" pitchFamily="34" charset="0"/>
                <a:cs typeface="Arial" panose="020B0604020202020204" pitchFamily="34" charset="0"/>
              </a:rPr>
              <a:t>Inflamação;</a:t>
            </a:r>
            <a:endParaRPr lang="pt-BR" sz="2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pt-PT" sz="2400" dirty="0">
                <a:latin typeface="Arial" panose="020B0604020202020204" pitchFamily="34" charset="0"/>
                <a:cs typeface="Arial" panose="020B0604020202020204" pitchFamily="34" charset="0"/>
              </a:rPr>
              <a:t> </a:t>
            </a:r>
            <a:endParaRPr lang="pt-BR" sz="2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pt-PT" sz="2400" dirty="0">
                <a:latin typeface="Arial" panose="020B0604020202020204" pitchFamily="34" charset="0"/>
                <a:cs typeface="Arial" panose="020B0604020202020204" pitchFamily="34" charset="0"/>
              </a:rPr>
              <a:t> </a:t>
            </a:r>
            <a:endParaRPr lang="pt-BR" sz="2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42900" lvl="0" indent="-342900">
              <a:buFont typeface="Arial" panose="020B0604020202020204" pitchFamily="34" charset="0"/>
              <a:buChar char="•"/>
            </a:pPr>
            <a:r>
              <a:rPr lang="pt-PT" sz="2400" dirty="0">
                <a:latin typeface="Arial" panose="020B0604020202020204" pitchFamily="34" charset="0"/>
                <a:cs typeface="Arial" panose="020B0604020202020204" pitchFamily="34" charset="0"/>
              </a:rPr>
              <a:t>Proliferativa;</a:t>
            </a:r>
            <a:endParaRPr lang="pt-BR" sz="2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pt-PT" sz="2400" dirty="0">
                <a:latin typeface="Arial" panose="020B0604020202020204" pitchFamily="34" charset="0"/>
                <a:cs typeface="Arial" panose="020B0604020202020204" pitchFamily="34" charset="0"/>
              </a:rPr>
              <a:t> </a:t>
            </a:r>
            <a:endParaRPr lang="pt-BR" sz="2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pt-PT" sz="2400" dirty="0">
                <a:latin typeface="Arial" panose="020B0604020202020204" pitchFamily="34" charset="0"/>
                <a:cs typeface="Arial" panose="020B0604020202020204" pitchFamily="34" charset="0"/>
              </a:rPr>
              <a:t> </a:t>
            </a:r>
            <a:endParaRPr lang="pt-BR" sz="2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42900" lvl="0" indent="-342900">
              <a:buFont typeface="Arial" panose="020B0604020202020204" pitchFamily="34" charset="0"/>
              <a:buChar char="•"/>
            </a:pPr>
            <a:r>
              <a:rPr lang="pt-PT" sz="2400" dirty="0">
                <a:latin typeface="Arial" panose="020B0604020202020204" pitchFamily="34" charset="0"/>
                <a:cs typeface="Arial" panose="020B0604020202020204" pitchFamily="34" charset="0"/>
              </a:rPr>
              <a:t>Remodelagem.</a:t>
            </a:r>
            <a:endParaRPr lang="pt-BR" sz="2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pt-BR" sz="2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pt-BR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</a:p>
          <a:p>
            <a:endParaRPr lang="pt-BR" sz="2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2598037872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8D2D769-5F69-DDE9-E66E-709E7BD5956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aixaDeTexto 2">
            <a:extLst>
              <a:ext uri="{FF2B5EF4-FFF2-40B4-BE49-F238E27FC236}">
                <a16:creationId xmlns:a16="http://schemas.microsoft.com/office/drawing/2014/main" id="{91A944EE-CC21-5B89-43BB-9AE6A27E12D8}"/>
              </a:ext>
            </a:extLst>
          </p:cNvPr>
          <p:cNvSpPr txBox="1"/>
          <p:nvPr/>
        </p:nvSpPr>
        <p:spPr>
          <a:xfrm>
            <a:off x="147484" y="221226"/>
            <a:ext cx="9000203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R="68580" algn="ctr">
              <a:spcBef>
                <a:spcPts val="300"/>
              </a:spcBef>
              <a:buNone/>
            </a:pPr>
            <a:r>
              <a:rPr lang="pt-PT" sz="1800" b="1" dirty="0">
                <a:solidFill>
                  <a:schemeClr val="tx1">
                    <a:lumMod val="75000"/>
                    <a:lumOff val="25000"/>
                  </a:schemeClr>
                </a:solidFill>
                <a:effectLst/>
                <a:latin typeface="Arial" panose="020B0604020202020204" pitchFamily="34" charset="0"/>
                <a:ea typeface="Arial" panose="020B0604020202020204" pitchFamily="34" charset="0"/>
              </a:rPr>
              <a:t>DRUG</a:t>
            </a:r>
            <a:r>
              <a:rPr lang="pt-PT" sz="1800" b="1" spc="-105" dirty="0">
                <a:solidFill>
                  <a:schemeClr val="tx1">
                    <a:lumMod val="75000"/>
                    <a:lumOff val="25000"/>
                  </a:schemeClr>
                </a:solidFill>
                <a:effectLst/>
                <a:latin typeface="Arial" panose="020B0604020202020204" pitchFamily="34" charset="0"/>
                <a:ea typeface="Arial" panose="020B0604020202020204" pitchFamily="34" charset="0"/>
              </a:rPr>
              <a:t> </a:t>
            </a:r>
            <a:r>
              <a:rPr lang="pt-PT" sz="1800" b="1" dirty="0">
                <a:solidFill>
                  <a:schemeClr val="tx1">
                    <a:lumMod val="75000"/>
                    <a:lumOff val="25000"/>
                  </a:schemeClr>
                </a:solidFill>
                <a:effectLst/>
                <a:latin typeface="Arial" panose="020B0604020202020204" pitchFamily="34" charset="0"/>
                <a:ea typeface="Arial" panose="020B0604020202020204" pitchFamily="34" charset="0"/>
              </a:rPr>
              <a:t>DELIVERY</a:t>
            </a:r>
            <a:r>
              <a:rPr lang="pt-PT" sz="1800" b="1" spc="-185" dirty="0">
                <a:solidFill>
                  <a:schemeClr val="tx1">
                    <a:lumMod val="75000"/>
                    <a:lumOff val="25000"/>
                  </a:schemeClr>
                </a:solidFill>
                <a:effectLst/>
                <a:latin typeface="Arial" panose="020B0604020202020204" pitchFamily="34" charset="0"/>
                <a:ea typeface="Arial" panose="020B0604020202020204" pitchFamily="34" charset="0"/>
              </a:rPr>
              <a:t> </a:t>
            </a:r>
            <a:r>
              <a:rPr lang="pt-PT" sz="1800" b="1" dirty="0">
                <a:solidFill>
                  <a:schemeClr val="tx1">
                    <a:lumMod val="75000"/>
                    <a:lumOff val="25000"/>
                  </a:schemeClr>
                </a:solidFill>
                <a:effectLst/>
                <a:latin typeface="Arial" panose="020B0604020202020204" pitchFamily="34" charset="0"/>
                <a:ea typeface="Arial" panose="020B0604020202020204" pitchFamily="34" charset="0"/>
              </a:rPr>
              <a:t>E</a:t>
            </a:r>
            <a:r>
              <a:rPr lang="pt-PT" sz="1800" b="1" spc="-90" dirty="0">
                <a:solidFill>
                  <a:schemeClr val="tx1">
                    <a:lumMod val="75000"/>
                    <a:lumOff val="25000"/>
                  </a:schemeClr>
                </a:solidFill>
                <a:effectLst/>
                <a:latin typeface="Arial" panose="020B0604020202020204" pitchFamily="34" charset="0"/>
                <a:ea typeface="Arial" panose="020B0604020202020204" pitchFamily="34" charset="0"/>
              </a:rPr>
              <a:t> </a:t>
            </a:r>
            <a:r>
              <a:rPr lang="pt-PT" sz="1800" b="1" spc="-10" dirty="0">
                <a:solidFill>
                  <a:schemeClr val="tx1">
                    <a:lumMod val="75000"/>
                    <a:lumOff val="25000"/>
                  </a:schemeClr>
                </a:solidFill>
                <a:effectLst/>
                <a:latin typeface="Arial" panose="020B0604020202020204" pitchFamily="34" charset="0"/>
                <a:ea typeface="Arial" panose="020B0604020202020204" pitchFamily="34" charset="0"/>
              </a:rPr>
              <a:t>LESÃO</a:t>
            </a:r>
            <a:endParaRPr lang="pt-BR" sz="800" dirty="0">
              <a:solidFill>
                <a:schemeClr val="tx1">
                  <a:lumMod val="75000"/>
                  <a:lumOff val="25000"/>
                </a:schemeClr>
              </a:solidFill>
              <a:effectLst/>
              <a:latin typeface="Arial" panose="020B0604020202020204" pitchFamily="34" charset="0"/>
              <a:ea typeface="Arial" panose="020B0604020202020204" pitchFamily="34" charset="0"/>
            </a:endParaRPr>
          </a:p>
        </p:txBody>
      </p:sp>
      <p:pic>
        <p:nvPicPr>
          <p:cNvPr id="5" name="Imagem 4">
            <a:extLst>
              <a:ext uri="{FF2B5EF4-FFF2-40B4-BE49-F238E27FC236}">
                <a16:creationId xmlns:a16="http://schemas.microsoft.com/office/drawing/2014/main" id="{1B816F89-D02E-7E53-0440-1B0B5FE0567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11161" y="1231060"/>
            <a:ext cx="9921662" cy="526533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08519470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CA738AA-174D-15CF-10B9-C7AC9C9C50F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aixaDeTexto 2">
            <a:extLst>
              <a:ext uri="{FF2B5EF4-FFF2-40B4-BE49-F238E27FC236}">
                <a16:creationId xmlns:a16="http://schemas.microsoft.com/office/drawing/2014/main" id="{738E1632-3FF8-BAFA-45CB-0A4C2E055711}"/>
              </a:ext>
            </a:extLst>
          </p:cNvPr>
          <p:cNvSpPr txBox="1"/>
          <p:nvPr/>
        </p:nvSpPr>
        <p:spPr>
          <a:xfrm>
            <a:off x="265471" y="309716"/>
            <a:ext cx="8882216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pt-BR" sz="2000" b="1" dirty="0">
                <a:latin typeface="Arial" panose="020B0604020202020204" pitchFamily="34" charset="0"/>
                <a:cs typeface="Arial" panose="020B0604020202020204" pitchFamily="34" charset="0"/>
              </a:rPr>
              <a:t>CASCATA INFLAMATÓRIA E REPARAÇÃO</a:t>
            </a:r>
          </a:p>
        </p:txBody>
      </p:sp>
      <p:pic>
        <p:nvPicPr>
          <p:cNvPr id="5" name="Imagem 4">
            <a:extLst>
              <a:ext uri="{FF2B5EF4-FFF2-40B4-BE49-F238E27FC236}">
                <a16:creationId xmlns:a16="http://schemas.microsoft.com/office/drawing/2014/main" id="{7D11D675-6090-EA8F-B8DB-13CED9C90DE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70609" y="1112484"/>
            <a:ext cx="10199353" cy="515558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36999876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EA825EAE-B597-04FF-1BC9-F13D1A9E3D2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42A4FC2C-047E-45A5-965D-8E1E3BF09BC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1524" y="0"/>
            <a:ext cx="12188952" cy="6858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pic>
        <p:nvPicPr>
          <p:cNvPr id="3" name="Imagem 2">
            <a:extLst>
              <a:ext uri="{FF2B5EF4-FFF2-40B4-BE49-F238E27FC236}">
                <a16:creationId xmlns:a16="http://schemas.microsoft.com/office/drawing/2014/main" id="{988F8CB6-8155-95EA-26D3-BD0663C6ABC7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b="8554"/>
          <a:stretch>
            <a:fillRect/>
          </a:stretch>
        </p:blipFill>
        <p:spPr>
          <a:xfrm>
            <a:off x="20" y="1282"/>
            <a:ext cx="12191980" cy="68567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98323180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6866844-B712-C871-231F-B61F397F5EA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aixaDeTexto 2">
            <a:extLst>
              <a:ext uri="{FF2B5EF4-FFF2-40B4-BE49-F238E27FC236}">
                <a16:creationId xmlns:a16="http://schemas.microsoft.com/office/drawing/2014/main" id="{46C43E13-CA74-257D-D860-99CF62F814AE}"/>
              </a:ext>
            </a:extLst>
          </p:cNvPr>
          <p:cNvSpPr txBox="1"/>
          <p:nvPr/>
        </p:nvSpPr>
        <p:spPr>
          <a:xfrm>
            <a:off x="176981" y="147484"/>
            <a:ext cx="8970706" cy="132343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pt-BR" sz="2000" b="1" dirty="0">
                <a:latin typeface="Arial" panose="020B0604020202020204" pitchFamily="34" charset="0"/>
                <a:cs typeface="Arial" panose="020B0604020202020204" pitchFamily="34" charset="0"/>
              </a:rPr>
              <a:t>CICATRIZAÇÃO</a:t>
            </a:r>
          </a:p>
          <a:p>
            <a:endParaRPr lang="pt-BR" sz="20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pt-BR" sz="20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pt-BR" sz="20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" name="CaixaDeTexto 4">
            <a:extLst>
              <a:ext uri="{FF2B5EF4-FFF2-40B4-BE49-F238E27FC236}">
                <a16:creationId xmlns:a16="http://schemas.microsoft.com/office/drawing/2014/main" id="{64747165-B9C8-37D5-FFF1-1D1CD4EB3684}"/>
              </a:ext>
            </a:extLst>
          </p:cNvPr>
          <p:cNvSpPr txBox="1"/>
          <p:nvPr/>
        </p:nvSpPr>
        <p:spPr>
          <a:xfrm>
            <a:off x="0" y="530942"/>
            <a:ext cx="7315200" cy="234365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pt-BR" sz="2000" dirty="0">
                <a:latin typeface="Arial" panose="020B0604020202020204" pitchFamily="34" charset="0"/>
                <a:cs typeface="Arial" panose="020B0604020202020204" pitchFamily="34" charset="0"/>
              </a:rPr>
              <a:t>Quando os tecidos lesados</a:t>
            </a:r>
          </a:p>
          <a:p>
            <a:pPr>
              <a:lnSpc>
                <a:spcPct val="150000"/>
              </a:lnSpc>
            </a:pPr>
            <a:r>
              <a:rPr lang="pt-BR" sz="2000" dirty="0">
                <a:latin typeface="Arial" panose="020B0604020202020204" pitchFamily="34" charset="0"/>
                <a:cs typeface="Arial" panose="020B0604020202020204" pitchFamily="34" charset="0"/>
              </a:rPr>
              <a:t>não são capazes de se reconstruírem por completo, na qual</a:t>
            </a:r>
          </a:p>
          <a:p>
            <a:pPr>
              <a:lnSpc>
                <a:spcPct val="150000"/>
              </a:lnSpc>
            </a:pPr>
            <a:r>
              <a:rPr lang="pt-BR" sz="2000" dirty="0">
                <a:latin typeface="Arial" panose="020B0604020202020204" pitchFamily="34" charset="0"/>
                <a:cs typeface="Arial" panose="020B0604020202020204" pitchFamily="34" charset="0"/>
              </a:rPr>
              <a:t>há deposição de tecido fibroso. Ocorre quando as estruturas de suporte encontram-se gravemente lesadas ou em tecidos que não apresentam capacidade regenerativa.</a:t>
            </a:r>
          </a:p>
        </p:txBody>
      </p:sp>
      <p:pic>
        <p:nvPicPr>
          <p:cNvPr id="7" name="Imagem 6">
            <a:extLst>
              <a:ext uri="{FF2B5EF4-FFF2-40B4-BE49-F238E27FC236}">
                <a16:creationId xmlns:a16="http://schemas.microsoft.com/office/drawing/2014/main" id="{FD26DC9E-0DFF-092C-CDAE-3A522E20315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143590" y="3067666"/>
            <a:ext cx="5915675" cy="36115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03525444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00B9C89-C058-FCF8-5649-E9CCDB61D3D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aixaDeTexto 2">
            <a:extLst>
              <a:ext uri="{FF2B5EF4-FFF2-40B4-BE49-F238E27FC236}">
                <a16:creationId xmlns:a16="http://schemas.microsoft.com/office/drawing/2014/main" id="{69763F42-9A44-093F-63F6-E9CE72B52721}"/>
              </a:ext>
            </a:extLst>
          </p:cNvPr>
          <p:cNvSpPr txBox="1"/>
          <p:nvPr/>
        </p:nvSpPr>
        <p:spPr>
          <a:xfrm>
            <a:off x="221226" y="132735"/>
            <a:ext cx="8926461" cy="7232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138430">
              <a:spcBef>
                <a:spcPts val="605"/>
              </a:spcBef>
            </a:pPr>
            <a:r>
              <a:rPr lang="pt-PT" sz="1800" b="1" spc="-10" dirty="0">
                <a:solidFill>
                  <a:srgbClr val="FFFFFF"/>
                </a:solidFill>
                <a:effectLst/>
                <a:latin typeface="Arial" panose="020B0604020202020204" pitchFamily="34" charset="0"/>
                <a:ea typeface="Arial" panose="020B0604020202020204" pitchFamily="34" charset="0"/>
              </a:rPr>
              <a:t>REREGENERA</a:t>
            </a:r>
            <a:r>
              <a:rPr lang="pt-PT" b="1" dirty="0"/>
              <a:t>REGENERAÇÃO</a:t>
            </a:r>
            <a:endParaRPr lang="pt-BR" b="1" dirty="0"/>
          </a:p>
          <a:p>
            <a:pPr marL="138430">
              <a:spcBef>
                <a:spcPts val="605"/>
              </a:spcBef>
              <a:buNone/>
            </a:pPr>
            <a:r>
              <a:rPr lang="pt-PT" sz="1800" b="1" spc="-10" dirty="0">
                <a:solidFill>
                  <a:srgbClr val="FFFFFF"/>
                </a:solidFill>
                <a:effectLst/>
                <a:latin typeface="Arial" panose="020B0604020202020204" pitchFamily="34" charset="0"/>
                <a:ea typeface="Arial" panose="020B0604020202020204" pitchFamily="34" charset="0"/>
              </a:rPr>
              <a:t>ÇÃOGENERAÇÃO</a:t>
            </a:r>
            <a:endParaRPr lang="pt-BR" sz="1800" b="1" dirty="0">
              <a:effectLst/>
              <a:latin typeface="Arial" panose="020B0604020202020204" pitchFamily="34" charset="0"/>
              <a:ea typeface="Arial" panose="020B0604020202020204" pitchFamily="34" charset="0"/>
            </a:endParaRPr>
          </a:p>
        </p:txBody>
      </p:sp>
      <p:sp>
        <p:nvSpPr>
          <p:cNvPr id="7" name="CaixaDeTexto 6">
            <a:extLst>
              <a:ext uri="{FF2B5EF4-FFF2-40B4-BE49-F238E27FC236}">
                <a16:creationId xmlns:a16="http://schemas.microsoft.com/office/drawing/2014/main" id="{65B61AD3-15E1-4D9F-5FE7-5F1BAD91D9F9}"/>
              </a:ext>
            </a:extLst>
          </p:cNvPr>
          <p:cNvSpPr txBox="1"/>
          <p:nvPr/>
        </p:nvSpPr>
        <p:spPr>
          <a:xfrm>
            <a:off x="0" y="619432"/>
            <a:ext cx="5737123" cy="142032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pt-BR" sz="2000" dirty="0">
                <a:latin typeface="Arial" panose="020B0604020202020204" pitchFamily="34" charset="0"/>
                <a:cs typeface="Arial" panose="020B0604020202020204" pitchFamily="34" charset="0"/>
              </a:rPr>
              <a:t>Quando os tecidos são capazes de restituir os componentes lesados e retornar ao seu estado normal.</a:t>
            </a:r>
          </a:p>
        </p:txBody>
      </p:sp>
      <p:pic>
        <p:nvPicPr>
          <p:cNvPr id="9" name="Imagem 8">
            <a:extLst>
              <a:ext uri="{FF2B5EF4-FFF2-40B4-BE49-F238E27FC236}">
                <a16:creationId xmlns:a16="http://schemas.microsoft.com/office/drawing/2014/main" id="{D256319B-8820-954E-CDF1-7A1DC8C1FB7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906172" y="2026063"/>
            <a:ext cx="7069517" cy="467910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14633084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D8AAE0E-CD5E-2177-BB74-610B58A7CCA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aixaDeTexto 2">
            <a:extLst>
              <a:ext uri="{FF2B5EF4-FFF2-40B4-BE49-F238E27FC236}">
                <a16:creationId xmlns:a16="http://schemas.microsoft.com/office/drawing/2014/main" id="{EFE5AC6C-E46A-1D36-08C1-3051372471F1}"/>
              </a:ext>
            </a:extLst>
          </p:cNvPr>
          <p:cNvSpPr txBox="1"/>
          <p:nvPr/>
        </p:nvSpPr>
        <p:spPr>
          <a:xfrm>
            <a:off x="117987" y="0"/>
            <a:ext cx="9029700" cy="132343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pt-BR" sz="2000" b="1" dirty="0"/>
              <a:t>INDUÇÃO PERCUTÂNEA</a:t>
            </a:r>
          </a:p>
          <a:p>
            <a:endParaRPr lang="pt-BR" sz="2000" b="1" dirty="0"/>
          </a:p>
          <a:p>
            <a:endParaRPr lang="pt-BR" sz="2000" b="1" dirty="0"/>
          </a:p>
          <a:p>
            <a:endParaRPr lang="pt-BR" sz="2000" b="1" dirty="0"/>
          </a:p>
        </p:txBody>
      </p:sp>
      <p:sp>
        <p:nvSpPr>
          <p:cNvPr id="5" name="CaixaDeTexto 4">
            <a:extLst>
              <a:ext uri="{FF2B5EF4-FFF2-40B4-BE49-F238E27FC236}">
                <a16:creationId xmlns:a16="http://schemas.microsoft.com/office/drawing/2014/main" id="{39BC4E0C-A55C-3D9F-A65E-37978BC5C504}"/>
              </a:ext>
            </a:extLst>
          </p:cNvPr>
          <p:cNvSpPr txBox="1"/>
          <p:nvPr/>
        </p:nvSpPr>
        <p:spPr>
          <a:xfrm>
            <a:off x="1" y="811161"/>
            <a:ext cx="6695768" cy="28053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pt-BR" dirty="0"/>
              <a:t>• </a:t>
            </a:r>
            <a:r>
              <a:rPr lang="pt-BR" sz="2000" dirty="0">
                <a:latin typeface="Arial" panose="020B0604020202020204" pitchFamily="34" charset="0"/>
                <a:cs typeface="Arial" panose="020B0604020202020204" pitchFamily="34" charset="0"/>
              </a:rPr>
              <a:t>Resposta rápida com pouco</a:t>
            </a:r>
          </a:p>
          <a:p>
            <a:pPr>
              <a:lnSpc>
                <a:spcPct val="150000"/>
              </a:lnSpc>
            </a:pPr>
            <a:r>
              <a:rPr lang="pt-BR" sz="2000" dirty="0">
                <a:latin typeface="Arial" panose="020B0604020202020204" pitchFamily="34" charset="0"/>
                <a:cs typeface="Arial" panose="020B0604020202020204" pitchFamily="34" charset="0"/>
              </a:rPr>
              <a:t>efeito colateral</a:t>
            </a:r>
          </a:p>
          <a:p>
            <a:pPr>
              <a:lnSpc>
                <a:spcPct val="150000"/>
              </a:lnSpc>
            </a:pPr>
            <a:endParaRPr lang="pt-BR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lnSpc>
                <a:spcPct val="150000"/>
              </a:lnSpc>
            </a:pPr>
            <a:endParaRPr lang="pt-BR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lnSpc>
                <a:spcPct val="150000"/>
              </a:lnSpc>
            </a:pPr>
            <a:r>
              <a:rPr lang="pt-BR" sz="2000" dirty="0">
                <a:latin typeface="Arial" panose="020B0604020202020204" pitchFamily="34" charset="0"/>
                <a:cs typeface="Arial" panose="020B0604020202020204" pitchFamily="34" charset="0"/>
              </a:rPr>
              <a:t>• Condutor de ativos cosméticos para as camadas mais</a:t>
            </a:r>
          </a:p>
          <a:p>
            <a:pPr>
              <a:lnSpc>
                <a:spcPct val="150000"/>
              </a:lnSpc>
            </a:pPr>
            <a:r>
              <a:rPr lang="pt-BR" sz="2000" dirty="0">
                <a:latin typeface="Arial" panose="020B0604020202020204" pitchFamily="34" charset="0"/>
                <a:cs typeface="Arial" panose="020B0604020202020204" pitchFamily="34" charset="0"/>
              </a:rPr>
              <a:t>profundas</a:t>
            </a:r>
          </a:p>
        </p:txBody>
      </p:sp>
      <p:pic>
        <p:nvPicPr>
          <p:cNvPr id="7" name="Imagem 6">
            <a:extLst>
              <a:ext uri="{FF2B5EF4-FFF2-40B4-BE49-F238E27FC236}">
                <a16:creationId xmlns:a16="http://schemas.microsoft.com/office/drawing/2014/main" id="{C201EEE2-C9B7-343F-1F12-4B9E8580911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308020" y="457199"/>
            <a:ext cx="4147123" cy="612058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89025954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5A0512E-ED0D-B278-7FAE-27A966F818B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aixaDeTexto 2">
            <a:extLst>
              <a:ext uri="{FF2B5EF4-FFF2-40B4-BE49-F238E27FC236}">
                <a16:creationId xmlns:a16="http://schemas.microsoft.com/office/drawing/2014/main" id="{BA939D36-92E4-66B1-B15A-3BE4F8D12239}"/>
              </a:ext>
            </a:extLst>
          </p:cNvPr>
          <p:cNvSpPr txBox="1"/>
          <p:nvPr/>
        </p:nvSpPr>
        <p:spPr>
          <a:xfrm>
            <a:off x="0" y="117987"/>
            <a:ext cx="9147687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pt-BR" sz="2000" b="1" dirty="0">
                <a:latin typeface="Arial" panose="020B0604020202020204" pitchFamily="34" charset="0"/>
                <a:cs typeface="Arial" panose="020B0604020202020204" pitchFamily="34" charset="0"/>
              </a:rPr>
              <a:t>ROLLER</a:t>
            </a:r>
          </a:p>
        </p:txBody>
      </p:sp>
      <p:pic>
        <p:nvPicPr>
          <p:cNvPr id="5" name="Imagem 4">
            <a:extLst>
              <a:ext uri="{FF2B5EF4-FFF2-40B4-BE49-F238E27FC236}">
                <a16:creationId xmlns:a16="http://schemas.microsoft.com/office/drawing/2014/main" id="{4A165091-806D-0404-B035-D7B07E69F2D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743199" y="607431"/>
            <a:ext cx="6459793" cy="603230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16516664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7A959F4-C1F4-962C-342C-8268523D405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aixaDeTexto 2">
            <a:extLst>
              <a:ext uri="{FF2B5EF4-FFF2-40B4-BE49-F238E27FC236}">
                <a16:creationId xmlns:a16="http://schemas.microsoft.com/office/drawing/2014/main" id="{B840C58B-B230-ED47-BD69-1A036F951F22}"/>
              </a:ext>
            </a:extLst>
          </p:cNvPr>
          <p:cNvSpPr txBox="1"/>
          <p:nvPr/>
        </p:nvSpPr>
        <p:spPr>
          <a:xfrm>
            <a:off x="3049229" y="3244334"/>
            <a:ext cx="6098458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54965">
              <a:spcBef>
                <a:spcPts val="670"/>
              </a:spcBef>
              <a:buNone/>
            </a:pPr>
            <a:r>
              <a:rPr lang="pt-PT" sz="1800" b="1" dirty="0">
                <a:solidFill>
                  <a:srgbClr val="FFFFFF"/>
                </a:solidFill>
                <a:effectLst/>
                <a:latin typeface="Arial" panose="020B0604020202020204" pitchFamily="34" charset="0"/>
                <a:ea typeface="Arial" panose="020B0604020202020204" pitchFamily="34" charset="0"/>
              </a:rPr>
              <a:t>ROLLER</a:t>
            </a:r>
            <a:r>
              <a:rPr lang="pt-PT" sz="1800" b="1" spc="-35" dirty="0">
                <a:solidFill>
                  <a:srgbClr val="FFFFFF"/>
                </a:solidFill>
                <a:effectLst/>
                <a:latin typeface="Arial" panose="020B0604020202020204" pitchFamily="34" charset="0"/>
                <a:ea typeface="Arial" panose="020B0604020202020204" pitchFamily="34" charset="0"/>
              </a:rPr>
              <a:t> </a:t>
            </a:r>
            <a:r>
              <a:rPr lang="pt-PT" sz="1800" b="1" dirty="0">
                <a:solidFill>
                  <a:srgbClr val="FFFFFF"/>
                </a:solidFill>
                <a:effectLst/>
                <a:latin typeface="Arial" panose="020B0604020202020204" pitchFamily="34" charset="0"/>
                <a:ea typeface="Arial" panose="020B0604020202020204" pitchFamily="34" charset="0"/>
              </a:rPr>
              <a:t>-</a:t>
            </a:r>
            <a:r>
              <a:rPr lang="pt-PT" sz="1800" b="1" spc="-10" dirty="0">
                <a:solidFill>
                  <a:srgbClr val="FFFFFF"/>
                </a:solidFill>
                <a:effectLst/>
                <a:latin typeface="Arial" panose="020B0604020202020204" pitchFamily="34" charset="0"/>
                <a:ea typeface="Arial" panose="020B0604020202020204" pitchFamily="34" charset="0"/>
              </a:rPr>
              <a:t> ANVISA</a:t>
            </a:r>
            <a:endParaRPr lang="pt-BR" sz="1800" b="1" dirty="0">
              <a:effectLst/>
              <a:latin typeface="Arial" panose="020B0604020202020204" pitchFamily="34" charset="0"/>
              <a:ea typeface="Arial" panose="020B0604020202020204" pitchFamily="34" charset="0"/>
            </a:endParaRPr>
          </a:p>
        </p:txBody>
      </p:sp>
      <p:sp>
        <p:nvSpPr>
          <p:cNvPr id="5" name="CaixaDeTexto 4">
            <a:extLst>
              <a:ext uri="{FF2B5EF4-FFF2-40B4-BE49-F238E27FC236}">
                <a16:creationId xmlns:a16="http://schemas.microsoft.com/office/drawing/2014/main" id="{CF2B2C0D-6E4D-821D-D010-28DFC2A7E067}"/>
              </a:ext>
            </a:extLst>
          </p:cNvPr>
          <p:cNvSpPr txBox="1"/>
          <p:nvPr/>
        </p:nvSpPr>
        <p:spPr>
          <a:xfrm>
            <a:off x="0" y="0"/>
            <a:ext cx="9147687" cy="70788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pt-BR" sz="2000" b="1" dirty="0">
                <a:latin typeface="Arial" panose="020B0604020202020204" pitchFamily="34" charset="0"/>
                <a:cs typeface="Arial" panose="020B0604020202020204" pitchFamily="34" charset="0"/>
              </a:rPr>
              <a:t>ROLLER – ANVISA</a:t>
            </a:r>
          </a:p>
          <a:p>
            <a:endParaRPr lang="pt-BR" sz="20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7" name="Imagem 6">
            <a:extLst>
              <a:ext uri="{FF2B5EF4-FFF2-40B4-BE49-F238E27FC236}">
                <a16:creationId xmlns:a16="http://schemas.microsoft.com/office/drawing/2014/main" id="{228DC639-D6CC-B3FC-4BAA-C5518450E12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48580" y="690880"/>
            <a:ext cx="8653171" cy="593114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45652715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E6E1000-E66F-7CF8-CEFF-0C1A3D4EAB6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aixaDeTexto 2">
            <a:extLst>
              <a:ext uri="{FF2B5EF4-FFF2-40B4-BE49-F238E27FC236}">
                <a16:creationId xmlns:a16="http://schemas.microsoft.com/office/drawing/2014/main" id="{8D38DD17-7FD7-6536-7AC7-6339F2751337}"/>
              </a:ext>
            </a:extLst>
          </p:cNvPr>
          <p:cNvSpPr txBox="1"/>
          <p:nvPr/>
        </p:nvSpPr>
        <p:spPr>
          <a:xfrm>
            <a:off x="0" y="191730"/>
            <a:ext cx="9147687" cy="83099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91440">
              <a:spcBef>
                <a:spcPts val="1230"/>
              </a:spcBef>
            </a:pPr>
            <a:r>
              <a:rPr lang="pt-PT" sz="2000" b="1" dirty="0">
                <a:latin typeface="Arial" panose="020B0604020202020204" pitchFamily="34" charset="0"/>
                <a:cs typeface="Arial" panose="020B0604020202020204" pitchFamily="34" charset="0"/>
              </a:rPr>
              <a:t>DERMA PEN</a:t>
            </a:r>
            <a:endParaRPr lang="pt-BR" sz="20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91440">
              <a:spcBef>
                <a:spcPts val="1230"/>
              </a:spcBef>
              <a:buNone/>
            </a:pPr>
            <a:r>
              <a:rPr lang="pt-PT" sz="1800" b="1" dirty="0">
                <a:solidFill>
                  <a:srgbClr val="FFFFFF"/>
                </a:solidFill>
                <a:effectLst/>
                <a:latin typeface="Arial" panose="020B0604020202020204" pitchFamily="34" charset="0"/>
                <a:ea typeface="Arial" panose="020B0604020202020204" pitchFamily="34" charset="0"/>
              </a:rPr>
              <a:t>DEDERMA PENRMA</a:t>
            </a:r>
            <a:r>
              <a:rPr lang="pt-PT" sz="1800" b="1" spc="-15" dirty="0">
                <a:solidFill>
                  <a:srgbClr val="FFFFFF"/>
                </a:solidFill>
                <a:effectLst/>
                <a:latin typeface="Arial" panose="020B0604020202020204" pitchFamily="34" charset="0"/>
                <a:ea typeface="Arial" panose="020B0604020202020204" pitchFamily="34" charset="0"/>
              </a:rPr>
              <a:t> </a:t>
            </a:r>
            <a:r>
              <a:rPr lang="pt-PT" sz="1800" b="1" spc="-25" dirty="0">
                <a:solidFill>
                  <a:srgbClr val="FFFFFF"/>
                </a:solidFill>
                <a:effectLst/>
                <a:latin typeface="Arial" panose="020B0604020202020204" pitchFamily="34" charset="0"/>
                <a:ea typeface="Arial" panose="020B0604020202020204" pitchFamily="34" charset="0"/>
              </a:rPr>
              <a:t>PEN</a:t>
            </a:r>
            <a:endParaRPr lang="pt-BR" sz="1800" b="1" dirty="0">
              <a:effectLst/>
              <a:latin typeface="Arial" panose="020B0604020202020204" pitchFamily="34" charset="0"/>
              <a:ea typeface="Arial" panose="020B0604020202020204" pitchFamily="34" charset="0"/>
            </a:endParaRPr>
          </a:p>
        </p:txBody>
      </p:sp>
      <p:pic>
        <p:nvPicPr>
          <p:cNvPr id="5" name="Imagem 4">
            <a:extLst>
              <a:ext uri="{FF2B5EF4-FFF2-40B4-BE49-F238E27FC236}">
                <a16:creationId xmlns:a16="http://schemas.microsoft.com/office/drawing/2014/main" id="{53F1CF32-D171-2190-77B4-C7A2E19EEA1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32038" y="576674"/>
            <a:ext cx="8200103" cy="60374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05848675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D1DB53C-3B26-081D-BDCE-27782461DD8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aixaDeTexto 2">
            <a:extLst>
              <a:ext uri="{FF2B5EF4-FFF2-40B4-BE49-F238E27FC236}">
                <a16:creationId xmlns:a16="http://schemas.microsoft.com/office/drawing/2014/main" id="{2DB65B24-D503-7CF7-A363-9FA21B24B985}"/>
              </a:ext>
            </a:extLst>
          </p:cNvPr>
          <p:cNvSpPr txBox="1"/>
          <p:nvPr/>
        </p:nvSpPr>
        <p:spPr>
          <a:xfrm>
            <a:off x="0" y="0"/>
            <a:ext cx="9147687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pt-BR" sz="2000" b="1" dirty="0">
                <a:latin typeface="Arial" panose="020B0604020202020204" pitchFamily="34" charset="0"/>
                <a:cs typeface="Arial" panose="020B0604020202020204" pitchFamily="34" charset="0"/>
              </a:rPr>
              <a:t>DERMA PEN - ANVISA</a:t>
            </a:r>
          </a:p>
        </p:txBody>
      </p:sp>
      <p:pic>
        <p:nvPicPr>
          <p:cNvPr id="5" name="Imagem 4">
            <a:extLst>
              <a:ext uri="{FF2B5EF4-FFF2-40B4-BE49-F238E27FC236}">
                <a16:creationId xmlns:a16="http://schemas.microsoft.com/office/drawing/2014/main" id="{966E09CE-F610-C6DE-6CF1-E3704511BBE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76633" y="424228"/>
            <a:ext cx="10073147" cy="60650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89354762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82080AF-4C95-4257-4A6F-C79D2FE9AD8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aixaDeTexto 2">
            <a:extLst>
              <a:ext uri="{FF2B5EF4-FFF2-40B4-BE49-F238E27FC236}">
                <a16:creationId xmlns:a16="http://schemas.microsoft.com/office/drawing/2014/main" id="{3F6C829B-C544-90B8-670D-4CDA8DC0D373}"/>
              </a:ext>
            </a:extLst>
          </p:cNvPr>
          <p:cNvSpPr txBox="1"/>
          <p:nvPr/>
        </p:nvSpPr>
        <p:spPr>
          <a:xfrm>
            <a:off x="0" y="117987"/>
            <a:ext cx="9147687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pt-BR" sz="2000" b="1" dirty="0">
                <a:latin typeface="Arial" panose="020B0604020202020204" pitchFamily="34" charset="0"/>
                <a:cs typeface="Arial" panose="020B0604020202020204" pitchFamily="34" charset="0"/>
              </a:rPr>
              <a:t>INFUSÃO</a:t>
            </a:r>
          </a:p>
        </p:txBody>
      </p:sp>
      <p:pic>
        <p:nvPicPr>
          <p:cNvPr id="5" name="Imagem 4">
            <a:extLst>
              <a:ext uri="{FF2B5EF4-FFF2-40B4-BE49-F238E27FC236}">
                <a16:creationId xmlns:a16="http://schemas.microsoft.com/office/drawing/2014/main" id="{812BB086-490B-49FD-0BB9-2D0CBDD9347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849329" y="551891"/>
            <a:ext cx="3393501" cy="59386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77576628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aixaDeTexto 2">
            <a:extLst>
              <a:ext uri="{FF2B5EF4-FFF2-40B4-BE49-F238E27FC236}">
                <a16:creationId xmlns:a16="http://schemas.microsoft.com/office/drawing/2014/main" id="{5728BE9F-B18B-9A6B-694E-9185D2CAE7D5}"/>
              </a:ext>
            </a:extLst>
          </p:cNvPr>
          <p:cNvSpPr txBox="1"/>
          <p:nvPr/>
        </p:nvSpPr>
        <p:spPr>
          <a:xfrm>
            <a:off x="0" y="132735"/>
            <a:ext cx="9147687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pt-BR" sz="2000" b="1" dirty="0">
                <a:latin typeface="Arial" panose="020B0604020202020204" pitchFamily="34" charset="0"/>
                <a:cs typeface="Arial" panose="020B0604020202020204" pitchFamily="34" charset="0"/>
              </a:rPr>
              <a:t>INFUSÃO - ANVISA</a:t>
            </a:r>
          </a:p>
        </p:txBody>
      </p:sp>
      <p:pic>
        <p:nvPicPr>
          <p:cNvPr id="5" name="Imagem 4">
            <a:extLst>
              <a:ext uri="{FF2B5EF4-FFF2-40B4-BE49-F238E27FC236}">
                <a16:creationId xmlns:a16="http://schemas.microsoft.com/office/drawing/2014/main" id="{7126CC0F-27B3-7966-D571-08F47AD36CE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681316" y="790605"/>
            <a:ext cx="9115471" cy="606739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58575680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0FABF6A-27D5-5EE0-8AFF-0B568EB938B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aixaDeTexto 2">
            <a:extLst>
              <a:ext uri="{FF2B5EF4-FFF2-40B4-BE49-F238E27FC236}">
                <a16:creationId xmlns:a16="http://schemas.microsoft.com/office/drawing/2014/main" id="{87853183-5990-BD93-0577-8EBD252C1AE8}"/>
              </a:ext>
            </a:extLst>
          </p:cNvPr>
          <p:cNvSpPr txBox="1"/>
          <p:nvPr/>
        </p:nvSpPr>
        <p:spPr>
          <a:xfrm>
            <a:off x="0" y="0"/>
            <a:ext cx="12064181" cy="193899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pt-BR" sz="2000" b="1" dirty="0">
                <a:latin typeface="Arial" panose="020B0604020202020204" pitchFamily="34" charset="0"/>
                <a:cs typeface="Arial" panose="020B0604020202020204" pitchFamily="34" charset="0"/>
              </a:rPr>
              <a:t>Injurias</a:t>
            </a:r>
          </a:p>
          <a:p>
            <a:endParaRPr lang="pt-BR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pt-BR" sz="2000" dirty="0">
                <a:latin typeface="Arial" panose="020B0604020202020204" pitchFamily="34" charset="0"/>
                <a:cs typeface="Arial" panose="020B0604020202020204" pitchFamily="34" charset="0"/>
              </a:rPr>
              <a:t>Agulhas:</a:t>
            </a:r>
          </a:p>
          <a:p>
            <a:endParaRPr lang="pt-BR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pt-BR" sz="2000" dirty="0">
                <a:latin typeface="Arial" panose="020B0604020202020204" pitchFamily="34" charset="0"/>
                <a:cs typeface="Arial" panose="020B0604020202020204" pitchFamily="34" charset="0"/>
              </a:rPr>
              <a:t>Encontramos no mercado agulhas com os seguintes cumprimentos: 0,20; 0,25; 0,30; 0,50;</a:t>
            </a:r>
          </a:p>
          <a:p>
            <a:r>
              <a:rPr lang="pt-BR" sz="2000" dirty="0">
                <a:latin typeface="Arial" panose="020B0604020202020204" pitchFamily="34" charset="0"/>
                <a:cs typeface="Arial" panose="020B0604020202020204" pitchFamily="34" charset="0"/>
              </a:rPr>
              <a:t>1,0; 2,0; 2,5; 3,0mm;</a:t>
            </a:r>
          </a:p>
        </p:txBody>
      </p:sp>
    </p:spTree>
    <p:extLst>
      <p:ext uri="{BB962C8B-B14F-4D97-AF65-F5344CB8AC3E}">
        <p14:creationId xmlns:p14="http://schemas.microsoft.com/office/powerpoint/2010/main" val="3350072398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99095785-839E-3261-6A2A-A987EA91FE7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>
            <a:extLst>
              <a:ext uri="{FF2B5EF4-FFF2-40B4-BE49-F238E27FC236}">
                <a16:creationId xmlns:a16="http://schemas.microsoft.com/office/drawing/2014/main" id="{CD77E07D-B8DF-5A18-2C7B-233B5EB5E60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89588" y="162232"/>
            <a:ext cx="8480322" cy="66957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7025180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7312C40-21C4-A65F-A87F-8BAEFAB7342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aixaDeTexto 2">
            <a:extLst>
              <a:ext uri="{FF2B5EF4-FFF2-40B4-BE49-F238E27FC236}">
                <a16:creationId xmlns:a16="http://schemas.microsoft.com/office/drawing/2014/main" id="{AE6B935C-F500-F7B7-64F4-7FC7C55E762E}"/>
              </a:ext>
            </a:extLst>
          </p:cNvPr>
          <p:cNvSpPr txBox="1"/>
          <p:nvPr/>
        </p:nvSpPr>
        <p:spPr>
          <a:xfrm>
            <a:off x="0" y="0"/>
            <a:ext cx="12064181" cy="686341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pt-BR" sz="2000" b="1" dirty="0">
                <a:latin typeface="Arial" panose="020B0604020202020204" pitchFamily="34" charset="0"/>
                <a:cs typeface="Arial" panose="020B0604020202020204" pitchFamily="34" charset="0"/>
              </a:rPr>
              <a:t>Observações Importantes</a:t>
            </a:r>
          </a:p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pt-BR" sz="2000" dirty="0">
                <a:latin typeface="Arial" panose="020B0604020202020204" pitchFamily="34" charset="0"/>
                <a:cs typeface="Arial" panose="020B0604020202020204" pitchFamily="34" charset="0"/>
              </a:rPr>
              <a:t>Quanto maior a profundidade da agulha, maior o estímulo de colágeno;</a:t>
            </a:r>
          </a:p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pt-BR" sz="2000" dirty="0">
                <a:latin typeface="Arial" panose="020B0604020202020204" pitchFamily="34" charset="0"/>
                <a:cs typeface="Arial" panose="020B0604020202020204" pitchFamily="34" charset="0"/>
              </a:rPr>
              <a:t>Profundidades maiores exigem mais cuidados pós-procedimento;</a:t>
            </a:r>
          </a:p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pt-BR" sz="2000" dirty="0">
                <a:latin typeface="Arial" panose="020B0604020202020204" pitchFamily="34" charset="0"/>
                <a:cs typeface="Arial" panose="020B0604020202020204" pitchFamily="34" charset="0"/>
              </a:rPr>
              <a:t> Nem todas as áreas do rosto suportam agulhas profundas;</a:t>
            </a:r>
          </a:p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pt-BR" sz="2000" dirty="0">
                <a:latin typeface="Arial" panose="020B0604020202020204" pitchFamily="34" charset="0"/>
                <a:cs typeface="Arial" panose="020B0604020202020204" pitchFamily="34" charset="0"/>
              </a:rPr>
              <a:t> A escolha da profundidade deve respeitar a espessura da pele e objetivo do tratamento;</a:t>
            </a:r>
          </a:p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pt-BR" sz="2000" dirty="0">
                <a:latin typeface="Arial" panose="020B0604020202020204" pitchFamily="34" charset="0"/>
                <a:cs typeface="Arial" panose="020B0604020202020204" pitchFamily="34" charset="0"/>
              </a:rPr>
              <a:t> O procedimento deve ser realizado por profissional habilitado e capacitado.</a:t>
            </a:r>
            <a:br>
              <a:rPr lang="pt-BR" sz="2000" dirty="0">
                <a:latin typeface="Arial" panose="020B0604020202020204" pitchFamily="34" charset="0"/>
                <a:cs typeface="Arial" panose="020B0604020202020204" pitchFamily="34" charset="0"/>
              </a:rPr>
            </a:br>
            <a:endParaRPr lang="pt-BR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lnSpc>
                <a:spcPct val="150000"/>
              </a:lnSpc>
            </a:pPr>
            <a:r>
              <a:rPr lang="pt-BR" sz="2000" b="1" dirty="0">
                <a:latin typeface="Arial" panose="020B0604020202020204" pitchFamily="34" charset="0"/>
                <a:cs typeface="Arial" panose="020B0604020202020204" pitchFamily="34" charset="0"/>
              </a:rPr>
              <a:t>Regra Geral de Utilização</a:t>
            </a:r>
          </a:p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pt-BR" sz="2000" dirty="0">
                <a:latin typeface="Arial" panose="020B0604020202020204" pitchFamily="34" charset="0"/>
                <a:cs typeface="Arial" panose="020B0604020202020204" pitchFamily="34" charset="0"/>
              </a:rPr>
              <a:t> Agulhas menores (0,20 a 0,50 mm):</a:t>
            </a:r>
            <a:br>
              <a:rPr lang="pt-BR" sz="2000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pt-BR" sz="2000" dirty="0">
                <a:latin typeface="Arial" panose="020B0604020202020204" pitchFamily="34" charset="0"/>
                <a:cs typeface="Arial" panose="020B0604020202020204" pitchFamily="34" charset="0"/>
              </a:rPr>
              <a:t>Mais indicadas para </a:t>
            </a:r>
            <a:r>
              <a:rPr lang="pt-BR" sz="2000" dirty="0" err="1">
                <a:latin typeface="Arial" panose="020B0604020202020204" pitchFamily="34" charset="0"/>
                <a:cs typeface="Arial" panose="020B0604020202020204" pitchFamily="34" charset="0"/>
              </a:rPr>
              <a:t>drug</a:t>
            </a:r>
            <a:r>
              <a:rPr lang="pt-BR" sz="2000" dirty="0">
                <a:latin typeface="Arial" panose="020B0604020202020204" pitchFamily="34" charset="0"/>
                <a:cs typeface="Arial" panose="020B0604020202020204" pitchFamily="34" charset="0"/>
              </a:rPr>
              <a:t> delivery, revitalização e tratamentos superficiais.</a:t>
            </a:r>
          </a:p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pt-BR" sz="2000" dirty="0">
                <a:latin typeface="Arial" panose="020B0604020202020204" pitchFamily="34" charset="0"/>
                <a:cs typeface="Arial" panose="020B0604020202020204" pitchFamily="34" charset="0"/>
              </a:rPr>
              <a:t> Agulhas médias (1,0 a 1,5 mm):</a:t>
            </a:r>
            <a:br>
              <a:rPr lang="pt-BR" sz="2000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pt-BR" sz="2000" dirty="0">
                <a:latin typeface="Arial" panose="020B0604020202020204" pitchFamily="34" charset="0"/>
                <a:cs typeface="Arial" panose="020B0604020202020204" pitchFamily="34" charset="0"/>
              </a:rPr>
              <a:t>Indicadas para rejuvenescimento e cicatrizes leves.</a:t>
            </a:r>
          </a:p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pt-BR" sz="2000" dirty="0">
                <a:latin typeface="Arial" panose="020B0604020202020204" pitchFamily="34" charset="0"/>
                <a:cs typeface="Arial" panose="020B0604020202020204" pitchFamily="34" charset="0"/>
              </a:rPr>
              <a:t> Agulhas profundas (2,0 a 3,0 mm):</a:t>
            </a:r>
            <a:br>
              <a:rPr lang="pt-BR" sz="2000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pt-BR" sz="2000" dirty="0">
                <a:latin typeface="Arial" panose="020B0604020202020204" pitchFamily="34" charset="0"/>
                <a:cs typeface="Arial" panose="020B0604020202020204" pitchFamily="34" charset="0"/>
              </a:rPr>
              <a:t>Utilizadas em cicatrizes profundas, estrias e tratamentos corporais específicos.</a:t>
            </a:r>
          </a:p>
          <a:p>
            <a:endParaRPr lang="pt-BR" sz="2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9318431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BB9D7AA-1F14-CF6A-E334-76A0C0776E5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CaixaDeTexto 7">
            <a:extLst>
              <a:ext uri="{FF2B5EF4-FFF2-40B4-BE49-F238E27FC236}">
                <a16:creationId xmlns:a16="http://schemas.microsoft.com/office/drawing/2014/main" id="{E3BB41A3-A290-C967-6ADB-633FA76AF360}"/>
              </a:ext>
            </a:extLst>
          </p:cNvPr>
          <p:cNvSpPr txBox="1"/>
          <p:nvPr/>
        </p:nvSpPr>
        <p:spPr>
          <a:xfrm>
            <a:off x="0" y="0"/>
            <a:ext cx="7108723" cy="249754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pt-BR" sz="2000" b="1" dirty="0">
                <a:latin typeface="Arial" panose="020B0604020202020204" pitchFamily="34" charset="0"/>
                <a:cs typeface="Arial" panose="020B0604020202020204" pitchFamily="34" charset="0"/>
              </a:rPr>
              <a:t>Agulhas:</a:t>
            </a:r>
          </a:p>
          <a:p>
            <a:endParaRPr lang="pt-BR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lnSpc>
                <a:spcPct val="150000"/>
              </a:lnSpc>
            </a:pPr>
            <a:r>
              <a:rPr lang="pt-BR" sz="2000" dirty="0">
                <a:latin typeface="Arial" panose="020B0604020202020204" pitchFamily="34" charset="0"/>
                <a:cs typeface="Arial" panose="020B0604020202020204" pitchFamily="34" charset="0"/>
              </a:rPr>
              <a:t>• Procurar agulhas de aço cirúrgico de alta resistência;</a:t>
            </a:r>
          </a:p>
          <a:p>
            <a:pPr>
              <a:lnSpc>
                <a:spcPct val="150000"/>
              </a:lnSpc>
            </a:pPr>
            <a:r>
              <a:rPr lang="pt-BR" sz="2000" dirty="0">
                <a:latin typeface="Arial" panose="020B0604020202020204" pitchFamily="34" charset="0"/>
                <a:cs typeface="Arial" panose="020B0604020202020204" pitchFamily="34" charset="0"/>
              </a:rPr>
              <a:t>• Quanto mais finas e mais pontiagudas (variam de 0,07mm a 0,2 mm de diâmetro), melhor resultado e menor dano a superfície cutânea.</a:t>
            </a:r>
          </a:p>
        </p:txBody>
      </p:sp>
      <p:pic>
        <p:nvPicPr>
          <p:cNvPr id="10" name="Imagem 9">
            <a:extLst>
              <a:ext uri="{FF2B5EF4-FFF2-40B4-BE49-F238E27FC236}">
                <a16:creationId xmlns:a16="http://schemas.microsoft.com/office/drawing/2014/main" id="{4D109CA0-5978-F3FB-E3F4-9EEE45D7CB3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816645" y="388869"/>
            <a:ext cx="3919855" cy="2868186"/>
          </a:xfrm>
          <a:prstGeom prst="rect">
            <a:avLst/>
          </a:prstGeom>
        </p:spPr>
      </p:pic>
      <p:pic>
        <p:nvPicPr>
          <p:cNvPr id="12" name="Imagem 11">
            <a:extLst>
              <a:ext uri="{FF2B5EF4-FFF2-40B4-BE49-F238E27FC236}">
                <a16:creationId xmlns:a16="http://schemas.microsoft.com/office/drawing/2014/main" id="{FD16A4C4-1156-BFD7-3663-CC745F9268D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551174" y="3596148"/>
            <a:ext cx="4188887" cy="286070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7312785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5D777E3-6E9F-5637-0087-746D202CFB3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CaixaDeTexto 7">
            <a:extLst>
              <a:ext uri="{FF2B5EF4-FFF2-40B4-BE49-F238E27FC236}">
                <a16:creationId xmlns:a16="http://schemas.microsoft.com/office/drawing/2014/main" id="{BCE0D115-C0D1-AB53-CB17-5D2A6D5FF858}"/>
              </a:ext>
            </a:extLst>
          </p:cNvPr>
          <p:cNvSpPr txBox="1"/>
          <p:nvPr/>
        </p:nvSpPr>
        <p:spPr>
          <a:xfrm>
            <a:off x="0" y="0"/>
            <a:ext cx="12192000" cy="701730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pt-PT" sz="2000" b="1" dirty="0">
                <a:latin typeface="Arial" panose="020B0604020202020204" pitchFamily="34" charset="0"/>
                <a:cs typeface="Arial" panose="020B0604020202020204" pitchFamily="34" charset="0"/>
              </a:rPr>
              <a:t>INDICAÇÕES E ESTUDOS</a:t>
            </a:r>
          </a:p>
          <a:p>
            <a:endParaRPr lang="pt-PT" sz="20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pt-PT" sz="20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pt-BR" sz="2000" i="1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DERMOCOSMÉTICOS ESTÉREIS X NÃO ESTÉREIS</a:t>
            </a:r>
          </a:p>
          <a:p>
            <a:endParaRPr lang="pt-BR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pt-BR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pt-PT" sz="2000" b="1" dirty="0">
                <a:latin typeface="Arial" panose="020B0604020202020204" pitchFamily="34" charset="0"/>
                <a:cs typeface="Arial" panose="020B0604020202020204" pitchFamily="34" charset="0"/>
              </a:rPr>
              <a:t>Indicações:</a:t>
            </a:r>
            <a:endParaRPr lang="pt-BR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pt-PT" sz="2000" b="1" dirty="0">
                <a:latin typeface="Arial" panose="020B0604020202020204" pitchFamily="34" charset="0"/>
                <a:cs typeface="Arial" panose="020B0604020202020204" pitchFamily="34" charset="0"/>
              </a:rPr>
              <a:t> </a:t>
            </a:r>
            <a:endParaRPr lang="pt-BR" sz="20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42900" lvl="0" indent="-34290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pt-PT" sz="2000" dirty="0">
                <a:latin typeface="Arial" panose="020B0604020202020204" pitchFamily="34" charset="0"/>
                <a:cs typeface="Arial" panose="020B0604020202020204" pitchFamily="34" charset="0"/>
              </a:rPr>
              <a:t>Rugas;</a:t>
            </a:r>
            <a:endParaRPr lang="pt-BR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42900" lvl="0" indent="-34290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pt-PT" sz="2000" dirty="0">
                <a:latin typeface="Arial" panose="020B0604020202020204" pitchFamily="34" charset="0"/>
                <a:cs typeface="Arial" panose="020B0604020202020204" pitchFamily="34" charset="0"/>
              </a:rPr>
              <a:t>Acne (NÃO INFLAMATÓRIA);</a:t>
            </a:r>
            <a:endParaRPr lang="pt-BR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42900" lvl="0" indent="-34290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pt-PT" sz="2000" dirty="0">
                <a:latin typeface="Arial" panose="020B0604020202020204" pitchFamily="34" charset="0"/>
                <a:cs typeface="Arial" panose="020B0604020202020204" pitchFamily="34" charset="0"/>
              </a:rPr>
              <a:t>Hiperpigmentação;</a:t>
            </a:r>
            <a:endParaRPr lang="pt-BR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42900" lvl="0" indent="-34290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pt-PT" sz="2000" dirty="0">
                <a:latin typeface="Arial" panose="020B0604020202020204" pitchFamily="34" charset="0"/>
                <a:cs typeface="Arial" panose="020B0604020202020204" pitchFamily="34" charset="0"/>
              </a:rPr>
              <a:t>Flacidez;</a:t>
            </a:r>
            <a:endParaRPr lang="pt-BR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42900" lvl="0" indent="-34290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pt-PT" sz="2000" dirty="0">
                <a:latin typeface="Arial" panose="020B0604020202020204" pitchFamily="34" charset="0"/>
                <a:cs typeface="Arial" panose="020B0604020202020204" pitchFamily="34" charset="0"/>
              </a:rPr>
              <a:t>Estrias;</a:t>
            </a:r>
            <a:endParaRPr lang="pt-BR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42900" lvl="0" indent="-34290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pt-PT" sz="2000" dirty="0">
                <a:latin typeface="Arial" panose="020B0604020202020204" pitchFamily="34" charset="0"/>
                <a:cs typeface="Arial" panose="020B0604020202020204" pitchFamily="34" charset="0"/>
              </a:rPr>
              <a:t>Celulite;</a:t>
            </a:r>
            <a:endParaRPr lang="pt-BR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42900" lvl="0" indent="-34290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pt-PT" sz="2000" dirty="0">
                <a:latin typeface="Arial" panose="020B0604020202020204" pitchFamily="34" charset="0"/>
                <a:cs typeface="Arial" panose="020B0604020202020204" pitchFamily="34" charset="0"/>
              </a:rPr>
              <a:t>Alopecias;</a:t>
            </a:r>
            <a:endParaRPr lang="pt-BR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42900" lvl="0" indent="-34290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pt-PT" sz="2000" dirty="0">
                <a:latin typeface="Arial" panose="020B0604020202020204" pitchFamily="34" charset="0"/>
                <a:cs typeface="Arial" panose="020B0604020202020204" pitchFamily="34" charset="0"/>
              </a:rPr>
              <a:t>Permeação de princípios ativos;</a:t>
            </a:r>
            <a:endParaRPr lang="pt-BR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42900" lvl="0" indent="-34290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pt-PT" sz="2000" dirty="0">
                <a:latin typeface="Arial" panose="020B0604020202020204" pitchFamily="34" charset="0"/>
                <a:cs typeface="Arial" panose="020B0604020202020204" pitchFamily="34" charset="0"/>
              </a:rPr>
              <a:t>Entre outros...</a:t>
            </a:r>
            <a:endParaRPr lang="pt-BR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pt-BR" sz="2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2366376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D8F9B71-A04C-B0FB-4450-739CFE98263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CaixaDeTexto 7">
            <a:extLst>
              <a:ext uri="{FF2B5EF4-FFF2-40B4-BE49-F238E27FC236}">
                <a16:creationId xmlns:a16="http://schemas.microsoft.com/office/drawing/2014/main" id="{40C7A6DC-F553-79D2-74D0-242E83BFCC5D}"/>
              </a:ext>
            </a:extLst>
          </p:cNvPr>
          <p:cNvSpPr txBox="1"/>
          <p:nvPr/>
        </p:nvSpPr>
        <p:spPr>
          <a:xfrm>
            <a:off x="0" y="0"/>
            <a:ext cx="12192000" cy="255454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pt-PT" sz="2000" b="1" dirty="0">
                <a:latin typeface="Arial" panose="020B0604020202020204" pitchFamily="34" charset="0"/>
                <a:cs typeface="Arial" panose="020B0604020202020204" pitchFamily="34" charset="0"/>
              </a:rPr>
              <a:t>ESTUDOS PELO MUNDO...</a:t>
            </a:r>
            <a:endParaRPr lang="pt-BR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pt-PT" sz="2000" b="1" dirty="0">
                <a:latin typeface="Arial" panose="020B0604020202020204" pitchFamily="34" charset="0"/>
                <a:cs typeface="Arial" panose="020B0604020202020204" pitchFamily="34" charset="0"/>
              </a:rPr>
              <a:t> </a:t>
            </a:r>
            <a:endParaRPr lang="pt-BR" sz="20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pt-PT" sz="2000" b="1" dirty="0">
                <a:latin typeface="Arial" panose="020B0604020202020204" pitchFamily="34" charset="0"/>
                <a:cs typeface="Arial" panose="020B0604020202020204" pitchFamily="34" charset="0"/>
              </a:rPr>
              <a:t> </a:t>
            </a:r>
            <a:endParaRPr lang="pt-BR" sz="20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pt-PT" sz="2000" b="1" dirty="0">
                <a:latin typeface="Arial" panose="020B0604020202020204" pitchFamily="34" charset="0"/>
                <a:cs typeface="Arial" panose="020B0604020202020204" pitchFamily="34" charset="0"/>
              </a:rPr>
              <a:t> </a:t>
            </a:r>
            <a:endParaRPr lang="pt-BR" sz="20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1">
              <a:lnSpc>
                <a:spcPct val="150000"/>
              </a:lnSpc>
            </a:pPr>
            <a:r>
              <a:rPr lang="pt-PT" sz="2000" dirty="0">
                <a:latin typeface="Arial" panose="020B0604020202020204" pitchFamily="34" charset="0"/>
                <a:cs typeface="Arial" panose="020B0604020202020204" pitchFamily="34" charset="0"/>
              </a:rPr>
              <a:t>Zhou et al. realizaram microagulhamento para permeação de insulina e verificaram uma rápida diminuição dos níveis de glicose no sangue (em 1 hora), utilizando agulhas d 0,25mm a 0,50mm.</a:t>
            </a:r>
            <a:endParaRPr lang="pt-BR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pt-BR" sz="2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91084346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9981EE8-D2F8-5B81-F85B-48949E6FB2E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CaixaDeTexto 7">
            <a:extLst>
              <a:ext uri="{FF2B5EF4-FFF2-40B4-BE49-F238E27FC236}">
                <a16:creationId xmlns:a16="http://schemas.microsoft.com/office/drawing/2014/main" id="{8136FF2C-DE27-171E-E8A9-A8B3DDBD316C}"/>
              </a:ext>
            </a:extLst>
          </p:cNvPr>
          <p:cNvSpPr txBox="1"/>
          <p:nvPr/>
        </p:nvSpPr>
        <p:spPr>
          <a:xfrm>
            <a:off x="0" y="0"/>
            <a:ext cx="12192000" cy="917174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pt-PT" sz="2000" b="1" dirty="0">
                <a:latin typeface="Arial" panose="020B0604020202020204" pitchFamily="34" charset="0"/>
                <a:cs typeface="Arial" panose="020B0604020202020204" pitchFamily="34" charset="0"/>
              </a:rPr>
              <a:t>CONTRA INDICAÇÕES E</a:t>
            </a:r>
            <a:r>
              <a:rPr lang="pt-BR" sz="2000" b="1" dirty="0">
                <a:latin typeface="Arial" panose="020B0604020202020204" pitchFamily="34" charset="0"/>
                <a:cs typeface="Arial" panose="020B0604020202020204" pitchFamily="34" charset="0"/>
              </a:rPr>
              <a:t>  </a:t>
            </a:r>
            <a:r>
              <a:rPr lang="pt-PT" sz="2000" b="1" dirty="0">
                <a:latin typeface="Arial" panose="020B0604020202020204" pitchFamily="34" charset="0"/>
                <a:cs typeface="Arial" panose="020B0604020202020204" pitchFamily="34" charset="0"/>
              </a:rPr>
              <a:t>COMPARATIVO COM OUTRAS TÉCNICAS</a:t>
            </a:r>
          </a:p>
          <a:p>
            <a:pPr>
              <a:lnSpc>
                <a:spcPct val="150000"/>
              </a:lnSpc>
            </a:pPr>
            <a:r>
              <a:rPr lang="pt-PT" sz="2000" b="1" dirty="0">
                <a:latin typeface="Arial" panose="020B0604020202020204" pitchFamily="34" charset="0"/>
                <a:cs typeface="Arial" panose="020B0604020202020204" pitchFamily="34" charset="0"/>
              </a:rPr>
              <a:t>Contra Indicações:</a:t>
            </a:r>
            <a:endParaRPr lang="pt-BR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85750" lvl="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pt-PT" sz="2000" dirty="0">
                <a:latin typeface="Arial" panose="020B0604020202020204" pitchFamily="34" charset="0"/>
                <a:cs typeface="Arial" panose="020B0604020202020204" pitchFamily="34" charset="0"/>
              </a:rPr>
              <a:t>Quelóides;</a:t>
            </a:r>
            <a:endParaRPr lang="pt-BR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85750" lvl="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pt-PT" sz="2000" dirty="0">
                <a:latin typeface="Arial" panose="020B0604020202020204" pitchFamily="34" charset="0"/>
                <a:cs typeface="Arial" panose="020B0604020202020204" pitchFamily="34" charset="0"/>
              </a:rPr>
              <a:t>Diabetes;</a:t>
            </a:r>
            <a:endParaRPr lang="pt-BR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85750" lvl="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pt-PT" sz="2000" dirty="0">
                <a:latin typeface="Arial" panose="020B0604020202020204" pitchFamily="34" charset="0"/>
                <a:cs typeface="Arial" panose="020B0604020202020204" pitchFamily="34" charset="0"/>
              </a:rPr>
              <a:t>Distúrbio hemorrágico;</a:t>
            </a:r>
            <a:endParaRPr lang="pt-BR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85750" lvl="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pt-PT" sz="2000" dirty="0">
                <a:latin typeface="Arial" panose="020B0604020202020204" pitchFamily="34" charset="0"/>
                <a:cs typeface="Arial" panose="020B0604020202020204" pitchFamily="34" charset="0"/>
              </a:rPr>
              <a:t>Pacientes que estejam em terapia aguda ou crônica com corticosteróides e ou anticoagulantes;</a:t>
            </a:r>
            <a:endParaRPr lang="pt-BR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85750" lvl="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pt-PT" sz="2000" dirty="0">
                <a:latin typeface="Arial" panose="020B0604020202020204" pitchFamily="34" charset="0"/>
                <a:cs typeface="Arial" panose="020B0604020202020204" pitchFamily="34" charset="0"/>
              </a:rPr>
              <a:t>Neoplasias cutâneas;</a:t>
            </a:r>
            <a:endParaRPr lang="pt-BR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85750" lvl="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pt-PT" sz="2000" dirty="0">
                <a:latin typeface="Arial" panose="020B0604020202020204" pitchFamily="34" charset="0"/>
                <a:cs typeface="Arial" panose="020B0604020202020204" pitchFamily="34" charset="0"/>
              </a:rPr>
              <a:t>Alergia do metal ou cosmético;</a:t>
            </a:r>
            <a:endParaRPr lang="pt-BR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85750" lvl="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pt-PT" sz="2000" dirty="0">
                <a:latin typeface="Arial" panose="020B0604020202020204" pitchFamily="34" charset="0"/>
                <a:cs typeface="Arial" panose="020B0604020202020204" pitchFamily="34" charset="0"/>
              </a:rPr>
              <a:t>Infecção cutânea;</a:t>
            </a:r>
            <a:endParaRPr lang="pt-BR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85750" lvl="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pt-PT" sz="2000" dirty="0">
                <a:latin typeface="Arial" panose="020B0604020202020204" pitchFamily="34" charset="0"/>
                <a:cs typeface="Arial" panose="020B0604020202020204" pitchFamily="34" charset="0"/>
              </a:rPr>
              <a:t>Pele sensível;</a:t>
            </a:r>
            <a:endParaRPr lang="pt-BR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85750" lvl="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pt-PT" sz="2000" dirty="0">
                <a:latin typeface="Arial" panose="020B0604020202020204" pitchFamily="34" charset="0"/>
                <a:cs typeface="Arial" panose="020B0604020202020204" pitchFamily="34" charset="0"/>
              </a:rPr>
              <a:t>Gestação;</a:t>
            </a:r>
            <a:endParaRPr lang="pt-BR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85750" lvl="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pt-PT" sz="2000" dirty="0">
                <a:latin typeface="Arial" panose="020B0604020202020204" pitchFamily="34" charset="0"/>
                <a:cs typeface="Arial" panose="020B0604020202020204" pitchFamily="34" charset="0"/>
              </a:rPr>
              <a:t>Herpes ativa e acne aguda;</a:t>
            </a:r>
            <a:endParaRPr lang="pt-BR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85750" lvl="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pt-PT" sz="2000" dirty="0">
                <a:latin typeface="Arial" panose="020B0604020202020204" pitchFamily="34" charset="0"/>
                <a:cs typeface="Arial" panose="020B0604020202020204" pitchFamily="34" charset="0"/>
              </a:rPr>
              <a:t>Uso de isotretinoína;</a:t>
            </a:r>
            <a:endParaRPr lang="pt-BR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85750" lvl="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pt-PT" sz="2000" dirty="0">
                <a:latin typeface="Arial" panose="020B0604020202020204" pitchFamily="34" charset="0"/>
                <a:cs typeface="Arial" panose="020B0604020202020204" pitchFamily="34" charset="0"/>
              </a:rPr>
              <a:t>Rosácea;</a:t>
            </a:r>
            <a:endParaRPr lang="pt-BR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85750" lvl="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pt-PT" sz="2000" dirty="0">
                <a:latin typeface="Arial" panose="020B0604020202020204" pitchFamily="34" charset="0"/>
                <a:cs typeface="Arial" panose="020B0604020202020204" pitchFamily="34" charset="0"/>
              </a:rPr>
              <a:t>Pele com queimadura de Sol.</a:t>
            </a:r>
            <a:endParaRPr lang="pt-BR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lnSpc>
                <a:spcPct val="150000"/>
              </a:lnSpc>
            </a:pPr>
            <a:endParaRPr lang="pt-PT" sz="20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>
              <a:lnSpc>
                <a:spcPct val="150000"/>
              </a:lnSpc>
            </a:pPr>
            <a:endParaRPr lang="pt-PT" sz="20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>
              <a:lnSpc>
                <a:spcPct val="150000"/>
              </a:lnSpc>
            </a:pPr>
            <a:endParaRPr lang="pt-PT" sz="20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endParaRPr lang="pt-BR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pt-BR" sz="2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7" name="CaixaDeTexto 6">
            <a:extLst>
              <a:ext uri="{FF2B5EF4-FFF2-40B4-BE49-F238E27FC236}">
                <a16:creationId xmlns:a16="http://schemas.microsoft.com/office/drawing/2014/main" id="{C2EFC451-F6A1-81E2-278C-B1A73620A268}"/>
              </a:ext>
            </a:extLst>
          </p:cNvPr>
          <p:cNvSpPr txBox="1"/>
          <p:nvPr/>
        </p:nvSpPr>
        <p:spPr>
          <a:xfrm>
            <a:off x="3004984" y="3229585"/>
            <a:ext cx="8793726" cy="258532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endParaRPr lang="pt-BR" dirty="0"/>
          </a:p>
          <a:p>
            <a:endParaRPr lang="pt-BR" dirty="0"/>
          </a:p>
          <a:p>
            <a:endParaRPr lang="pt-BR" dirty="0"/>
          </a:p>
          <a:p>
            <a:endParaRPr lang="pt-BR" dirty="0"/>
          </a:p>
          <a:p>
            <a:endParaRPr lang="pt-BR" dirty="0"/>
          </a:p>
          <a:p>
            <a:endParaRPr lang="pt-BR" dirty="0"/>
          </a:p>
          <a:p>
            <a:endParaRPr lang="pt-BR" dirty="0"/>
          </a:p>
          <a:p>
            <a:endParaRPr lang="pt-BR" dirty="0"/>
          </a:p>
          <a:p>
            <a:r>
              <a:rPr lang="pt-BR" dirty="0"/>
              <a:t>    </a:t>
            </a:r>
          </a:p>
        </p:txBody>
      </p:sp>
    </p:spTree>
    <p:extLst>
      <p:ext uri="{BB962C8B-B14F-4D97-AF65-F5344CB8AC3E}">
        <p14:creationId xmlns:p14="http://schemas.microsoft.com/office/powerpoint/2010/main" val="1046226303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44240D3-1C18-720D-953F-234270432DE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CaixaDeTexto 7">
            <a:extLst>
              <a:ext uri="{FF2B5EF4-FFF2-40B4-BE49-F238E27FC236}">
                <a16:creationId xmlns:a16="http://schemas.microsoft.com/office/drawing/2014/main" id="{77224DCC-4590-E970-A442-3D6C78D49F9C}"/>
              </a:ext>
            </a:extLst>
          </p:cNvPr>
          <p:cNvSpPr txBox="1"/>
          <p:nvPr/>
        </p:nvSpPr>
        <p:spPr>
          <a:xfrm>
            <a:off x="0" y="0"/>
            <a:ext cx="12192000" cy="378565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pt-PT" sz="2000" b="1" dirty="0">
                <a:latin typeface="Arial" panose="020B0604020202020204" pitchFamily="34" charset="0"/>
                <a:cs typeface="Arial" panose="020B0604020202020204" pitchFamily="34" charset="0"/>
              </a:rPr>
              <a:t>Microagulhamento X Laser X Peeling:</a:t>
            </a:r>
          </a:p>
          <a:p>
            <a:endParaRPr lang="pt-PT" sz="20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pt-PT" sz="2000" b="1" dirty="0">
                <a:latin typeface="Arial" panose="020B0604020202020204" pitchFamily="34" charset="0"/>
                <a:cs typeface="Arial" panose="020B0604020202020204" pitchFamily="34" charset="0"/>
              </a:rPr>
              <a:t>Microagulhamento: </a:t>
            </a:r>
            <a:r>
              <a:rPr lang="pt-PT" sz="2000" dirty="0">
                <a:latin typeface="Arial" panose="020B0604020202020204" pitchFamily="34" charset="0"/>
                <a:cs typeface="Arial" panose="020B0604020202020204" pitchFamily="34" charset="0"/>
              </a:rPr>
              <a:t>Mantém a epiderme integra, por isso tem menos chance de desidratação e manchas. Mais seguro em fototipos mais altos;</a:t>
            </a:r>
          </a:p>
          <a:p>
            <a:pPr>
              <a:lnSpc>
                <a:spcPct val="150000"/>
              </a:lnSpc>
            </a:pPr>
            <a:endParaRPr lang="pt-BR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pt-PT" sz="2000" b="1" dirty="0">
                <a:latin typeface="Arial" panose="020B0604020202020204" pitchFamily="34" charset="0"/>
                <a:cs typeface="Arial" panose="020B0604020202020204" pitchFamily="34" charset="0"/>
              </a:rPr>
              <a:t>Laser e Peeling: </a:t>
            </a:r>
            <a:r>
              <a:rPr lang="pt-PT" sz="2000" dirty="0">
                <a:latin typeface="Arial" panose="020B0604020202020204" pitchFamily="34" charset="0"/>
                <a:cs typeface="Arial" panose="020B0604020202020204" pitchFamily="34" charset="0"/>
              </a:rPr>
              <a:t>Risco em fototipos altos, maior chance de desidratação e hiperpigmentação pós inflamatória. Ação de ambos destrói a epiderme (laser- ação térmica, peeling- ação química).</a:t>
            </a:r>
            <a:endParaRPr lang="pt-BR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>
              <a:lnSpc>
                <a:spcPct val="150000"/>
              </a:lnSpc>
            </a:pPr>
            <a:endParaRPr lang="pt-BR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pt-BR" sz="2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7" name="CaixaDeTexto 6">
            <a:extLst>
              <a:ext uri="{FF2B5EF4-FFF2-40B4-BE49-F238E27FC236}">
                <a16:creationId xmlns:a16="http://schemas.microsoft.com/office/drawing/2014/main" id="{9BE790B8-32AE-1FDF-E794-A6B3E3B22EA1}"/>
              </a:ext>
            </a:extLst>
          </p:cNvPr>
          <p:cNvSpPr txBox="1"/>
          <p:nvPr/>
        </p:nvSpPr>
        <p:spPr>
          <a:xfrm>
            <a:off x="3004984" y="3229585"/>
            <a:ext cx="8793726" cy="258532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endParaRPr lang="pt-BR" dirty="0"/>
          </a:p>
          <a:p>
            <a:endParaRPr lang="pt-BR" dirty="0"/>
          </a:p>
          <a:p>
            <a:endParaRPr lang="pt-BR" dirty="0"/>
          </a:p>
          <a:p>
            <a:endParaRPr lang="pt-BR" dirty="0"/>
          </a:p>
          <a:p>
            <a:endParaRPr lang="pt-BR" dirty="0"/>
          </a:p>
          <a:p>
            <a:endParaRPr lang="pt-BR" dirty="0"/>
          </a:p>
          <a:p>
            <a:endParaRPr lang="pt-BR" dirty="0"/>
          </a:p>
          <a:p>
            <a:endParaRPr lang="pt-BR" dirty="0"/>
          </a:p>
          <a:p>
            <a:r>
              <a:rPr lang="pt-BR" dirty="0"/>
              <a:t>    </a:t>
            </a:r>
          </a:p>
        </p:txBody>
      </p:sp>
    </p:spTree>
    <p:extLst>
      <p:ext uri="{BB962C8B-B14F-4D97-AF65-F5344CB8AC3E}">
        <p14:creationId xmlns:p14="http://schemas.microsoft.com/office/powerpoint/2010/main" val="3691387740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6745E09-03E4-7FCA-E78B-1ECD083176A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CaixaDeTexto 7">
            <a:extLst>
              <a:ext uri="{FF2B5EF4-FFF2-40B4-BE49-F238E27FC236}">
                <a16:creationId xmlns:a16="http://schemas.microsoft.com/office/drawing/2014/main" id="{77F55B0A-275E-0778-35D9-993967EFDDC6}"/>
              </a:ext>
            </a:extLst>
          </p:cNvPr>
          <p:cNvSpPr txBox="1"/>
          <p:nvPr/>
        </p:nvSpPr>
        <p:spPr>
          <a:xfrm>
            <a:off x="0" y="0"/>
            <a:ext cx="12192000" cy="409342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pt-PT" sz="2000" b="1" dirty="0">
                <a:latin typeface="Arial" panose="020B0604020202020204" pitchFamily="34" charset="0"/>
                <a:cs typeface="Arial" panose="020B0604020202020204" pitchFamily="34" charset="0"/>
              </a:rPr>
              <a:t>CO²  X  MICROAGULHAMENTO</a:t>
            </a:r>
          </a:p>
          <a:p>
            <a:pPr algn="ctr"/>
            <a:endParaRPr lang="pt-PT" sz="20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pt-PT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pt-PT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pt-PT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pt-PT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pt-PT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pt-PT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pt-PT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pt-PT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pt-PT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pt-BR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pt-BR" sz="2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7" name="CaixaDeTexto 6">
            <a:extLst>
              <a:ext uri="{FF2B5EF4-FFF2-40B4-BE49-F238E27FC236}">
                <a16:creationId xmlns:a16="http://schemas.microsoft.com/office/drawing/2014/main" id="{5BBA8D72-2568-9DDB-6E76-C749893D8D80}"/>
              </a:ext>
            </a:extLst>
          </p:cNvPr>
          <p:cNvSpPr txBox="1"/>
          <p:nvPr/>
        </p:nvSpPr>
        <p:spPr>
          <a:xfrm>
            <a:off x="3004984" y="3229585"/>
            <a:ext cx="8793726" cy="258532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endParaRPr lang="pt-BR" dirty="0"/>
          </a:p>
          <a:p>
            <a:endParaRPr lang="pt-BR" dirty="0"/>
          </a:p>
          <a:p>
            <a:endParaRPr lang="pt-BR" dirty="0"/>
          </a:p>
          <a:p>
            <a:endParaRPr lang="pt-BR" dirty="0"/>
          </a:p>
          <a:p>
            <a:endParaRPr lang="pt-BR" dirty="0"/>
          </a:p>
          <a:p>
            <a:endParaRPr lang="pt-BR" dirty="0"/>
          </a:p>
          <a:p>
            <a:endParaRPr lang="pt-BR" dirty="0"/>
          </a:p>
          <a:p>
            <a:endParaRPr lang="pt-BR" dirty="0"/>
          </a:p>
          <a:p>
            <a:r>
              <a:rPr lang="pt-BR" dirty="0"/>
              <a:t>    </a:t>
            </a:r>
          </a:p>
        </p:txBody>
      </p:sp>
      <p:pic>
        <p:nvPicPr>
          <p:cNvPr id="3" name="Imagem 2">
            <a:extLst>
              <a:ext uri="{FF2B5EF4-FFF2-40B4-BE49-F238E27FC236}">
                <a16:creationId xmlns:a16="http://schemas.microsoft.com/office/drawing/2014/main" id="{BE7E3C8C-9E70-AA0F-FCD3-D3089554EF9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19433" y="588883"/>
            <a:ext cx="11415558" cy="58561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43503198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CaixaDeTexto 4">
            <a:extLst>
              <a:ext uri="{FF2B5EF4-FFF2-40B4-BE49-F238E27FC236}">
                <a16:creationId xmlns:a16="http://schemas.microsoft.com/office/drawing/2014/main" id="{CA710A66-FDC9-25A9-1D0E-A821E72E9E15}"/>
              </a:ext>
            </a:extLst>
          </p:cNvPr>
          <p:cNvSpPr txBox="1"/>
          <p:nvPr/>
        </p:nvSpPr>
        <p:spPr>
          <a:xfrm>
            <a:off x="235974" y="117987"/>
            <a:ext cx="8911713" cy="34778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pt-BR" sz="2000" b="1" dirty="0">
                <a:latin typeface="Arial" panose="020B0604020202020204" pitchFamily="34" charset="0"/>
                <a:cs typeface="Arial" panose="020B0604020202020204" pitchFamily="34" charset="0"/>
              </a:rPr>
              <a:t>PREPARAÇÃO DA PELE E  HOME CARE</a:t>
            </a:r>
          </a:p>
          <a:p>
            <a:pPr algn="ctr"/>
            <a:endParaRPr lang="pt-BR" sz="20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endParaRPr lang="pt-BR" sz="20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pt-BR" sz="2000" b="1" dirty="0">
                <a:latin typeface="Arial" panose="020B0604020202020204" pitchFamily="34" charset="0"/>
                <a:cs typeface="Arial" panose="020B0604020202020204" pitchFamily="34" charset="0"/>
              </a:rPr>
              <a:t>• </a:t>
            </a:r>
            <a:r>
              <a:rPr lang="pt-BR" sz="2000" dirty="0">
                <a:latin typeface="Arial" panose="020B0604020202020204" pitchFamily="34" charset="0"/>
                <a:cs typeface="Arial" panose="020B0604020202020204" pitchFamily="34" charset="0"/>
              </a:rPr>
              <a:t>Hidratação (umectação e oclusão);</a:t>
            </a:r>
          </a:p>
          <a:p>
            <a:endParaRPr lang="pt-BR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pt-BR" sz="2000" dirty="0">
                <a:latin typeface="Arial" panose="020B0604020202020204" pitchFamily="34" charset="0"/>
                <a:cs typeface="Arial" panose="020B0604020202020204" pitchFamily="34" charset="0"/>
              </a:rPr>
              <a:t>• Escolha do FPS;</a:t>
            </a:r>
          </a:p>
          <a:p>
            <a:endParaRPr lang="pt-BR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pt-BR" sz="2000" dirty="0">
                <a:latin typeface="Arial" panose="020B0604020202020204" pitchFamily="34" charset="0"/>
                <a:cs typeface="Arial" panose="020B0604020202020204" pitchFamily="34" charset="0"/>
              </a:rPr>
              <a:t>• Escolha do antioxidante;</a:t>
            </a:r>
          </a:p>
          <a:p>
            <a:endParaRPr lang="pt-BR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pt-BR" sz="2000" dirty="0">
                <a:latin typeface="Arial" panose="020B0604020202020204" pitchFamily="34" charset="0"/>
                <a:cs typeface="Arial" panose="020B0604020202020204" pitchFamily="34" charset="0"/>
              </a:rPr>
              <a:t>• Mudar hábitos de vida.</a:t>
            </a:r>
          </a:p>
          <a:p>
            <a:endParaRPr lang="pt-BR" sz="20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8016172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19407D1-8E76-97D5-B04A-34255BBE22E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CaixaDeTexto 4">
            <a:extLst>
              <a:ext uri="{FF2B5EF4-FFF2-40B4-BE49-F238E27FC236}">
                <a16:creationId xmlns:a16="http://schemas.microsoft.com/office/drawing/2014/main" id="{E4D6C084-01B9-95DA-F002-D98DACFFE56A}"/>
              </a:ext>
            </a:extLst>
          </p:cNvPr>
          <p:cNvSpPr txBox="1"/>
          <p:nvPr/>
        </p:nvSpPr>
        <p:spPr>
          <a:xfrm>
            <a:off x="235974" y="117987"/>
            <a:ext cx="8911713" cy="563231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pt-BR" sz="2000" b="1" dirty="0">
                <a:latin typeface="Arial" panose="020B0604020202020204" pitchFamily="34" charset="0"/>
                <a:cs typeface="Arial" panose="020B0604020202020204" pitchFamily="34" charset="0"/>
              </a:rPr>
              <a:t>PREPARAÇÃO DA PELE E  HOME CARE</a:t>
            </a:r>
          </a:p>
          <a:p>
            <a:pPr algn="ctr"/>
            <a:endParaRPr lang="pt-BR" sz="20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endParaRPr lang="pt-BR" sz="20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pt-BR" sz="2000" b="1" dirty="0">
                <a:latin typeface="Arial" panose="020B0604020202020204" pitchFamily="34" charset="0"/>
                <a:cs typeface="Arial" panose="020B0604020202020204" pitchFamily="34" charset="0"/>
              </a:rPr>
              <a:t>UMECTANTES</a:t>
            </a:r>
          </a:p>
          <a:p>
            <a:endParaRPr lang="pt-BR" sz="20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pt-BR" sz="2000" b="1" dirty="0">
                <a:latin typeface="Arial" panose="020B0604020202020204" pitchFamily="34" charset="0"/>
                <a:cs typeface="Arial" panose="020B0604020202020204" pitchFamily="34" charset="0"/>
              </a:rPr>
              <a:t>• </a:t>
            </a:r>
            <a:r>
              <a:rPr lang="pt-BR" sz="2000" dirty="0" err="1">
                <a:latin typeface="Arial" panose="020B0604020202020204" pitchFamily="34" charset="0"/>
                <a:cs typeface="Arial" panose="020B0604020202020204" pitchFamily="34" charset="0"/>
              </a:rPr>
              <a:t>Aquaporinas</a:t>
            </a:r>
            <a:r>
              <a:rPr lang="pt-BR" sz="2000" dirty="0">
                <a:latin typeface="Arial" panose="020B0604020202020204" pitchFamily="34" charset="0"/>
                <a:cs typeface="Arial" panose="020B0604020202020204" pitchFamily="34" charset="0"/>
              </a:rPr>
              <a:t> – aqp3 (</a:t>
            </a:r>
            <a:r>
              <a:rPr lang="pt-BR" sz="2000" dirty="0" err="1">
                <a:latin typeface="Arial" panose="020B0604020202020204" pitchFamily="34" charset="0"/>
                <a:cs typeface="Arial" panose="020B0604020202020204" pitchFamily="34" charset="0"/>
              </a:rPr>
              <a:t>aquasense</a:t>
            </a:r>
            <a:r>
              <a:rPr lang="pt-BR" sz="2000" dirty="0">
                <a:latin typeface="Arial" panose="020B0604020202020204" pitchFamily="34" charset="0"/>
                <a:cs typeface="Arial" panose="020B0604020202020204" pitchFamily="34" charset="0"/>
              </a:rPr>
              <a:t> 5%)</a:t>
            </a:r>
          </a:p>
          <a:p>
            <a:r>
              <a:rPr lang="pt-BR" sz="2000" dirty="0">
                <a:latin typeface="Arial" panose="020B0604020202020204" pitchFamily="34" charset="0"/>
                <a:cs typeface="Arial" panose="020B0604020202020204" pitchFamily="34" charset="0"/>
              </a:rPr>
              <a:t>• </a:t>
            </a:r>
            <a:r>
              <a:rPr lang="pt-BR" sz="2000" dirty="0" err="1">
                <a:latin typeface="Arial" panose="020B0604020202020204" pitchFamily="34" charset="0"/>
                <a:cs typeface="Arial" panose="020B0604020202020204" pitchFamily="34" charset="0"/>
              </a:rPr>
              <a:t>Geléia</a:t>
            </a:r>
            <a:r>
              <a:rPr lang="pt-BR" sz="2000" dirty="0">
                <a:latin typeface="Arial" panose="020B0604020202020204" pitchFamily="34" charset="0"/>
                <a:cs typeface="Arial" panose="020B0604020202020204" pitchFamily="34" charset="0"/>
              </a:rPr>
              <a:t> real;</a:t>
            </a:r>
          </a:p>
          <a:p>
            <a:r>
              <a:rPr lang="pt-BR" sz="2000" dirty="0">
                <a:latin typeface="Arial" panose="020B0604020202020204" pitchFamily="34" charset="0"/>
                <a:cs typeface="Arial" panose="020B0604020202020204" pitchFamily="34" charset="0"/>
              </a:rPr>
              <a:t>• </a:t>
            </a:r>
            <a:r>
              <a:rPr lang="pt-BR" sz="2000" dirty="0" err="1">
                <a:latin typeface="Arial" panose="020B0604020202020204" pitchFamily="34" charset="0"/>
                <a:cs typeface="Arial" panose="020B0604020202020204" pitchFamily="34" charset="0"/>
              </a:rPr>
              <a:t>Alantoína</a:t>
            </a:r>
            <a:r>
              <a:rPr lang="pt-BR" sz="2000" dirty="0">
                <a:latin typeface="Arial" panose="020B0604020202020204" pitchFamily="34" charset="0"/>
                <a:cs typeface="Arial" panose="020B0604020202020204" pitchFamily="34" charset="0"/>
              </a:rPr>
              <a:t>;</a:t>
            </a:r>
          </a:p>
          <a:p>
            <a:r>
              <a:rPr lang="pt-BR" sz="2000" dirty="0">
                <a:latin typeface="Arial" panose="020B0604020202020204" pitchFamily="34" charset="0"/>
                <a:cs typeface="Arial" panose="020B0604020202020204" pitchFamily="34" charset="0"/>
              </a:rPr>
              <a:t>• Silício orgânico (5%)</a:t>
            </a:r>
          </a:p>
          <a:p>
            <a:r>
              <a:rPr lang="pt-BR" sz="2000" dirty="0">
                <a:latin typeface="Arial" panose="020B0604020202020204" pitchFamily="34" charset="0"/>
                <a:cs typeface="Arial" panose="020B0604020202020204" pitchFamily="34" charset="0"/>
              </a:rPr>
              <a:t>• Colágeno;</a:t>
            </a:r>
          </a:p>
          <a:p>
            <a:r>
              <a:rPr lang="pt-BR" sz="2000" dirty="0">
                <a:latin typeface="Arial" panose="020B0604020202020204" pitchFamily="34" charset="0"/>
                <a:cs typeface="Arial" panose="020B0604020202020204" pitchFamily="34" charset="0"/>
              </a:rPr>
              <a:t>• Ácido hialurônico 1% a 5%)</a:t>
            </a:r>
          </a:p>
          <a:p>
            <a:r>
              <a:rPr lang="pt-BR" sz="2000" dirty="0">
                <a:latin typeface="Arial" panose="020B0604020202020204" pitchFamily="34" charset="0"/>
                <a:cs typeface="Arial" panose="020B0604020202020204" pitchFamily="34" charset="0"/>
              </a:rPr>
              <a:t>• Ceramidas (0,5% a 5%)</a:t>
            </a:r>
          </a:p>
          <a:p>
            <a:r>
              <a:rPr lang="pt-BR" sz="2000" dirty="0">
                <a:latin typeface="Arial" panose="020B0604020202020204" pitchFamily="34" charset="0"/>
                <a:cs typeface="Arial" panose="020B0604020202020204" pitchFamily="34" charset="0"/>
              </a:rPr>
              <a:t>• Algas Marinhas;</a:t>
            </a:r>
          </a:p>
          <a:p>
            <a:r>
              <a:rPr lang="pt-BR" sz="2000" dirty="0">
                <a:latin typeface="Arial" panose="020B0604020202020204" pitchFamily="34" charset="0"/>
                <a:cs typeface="Arial" panose="020B0604020202020204" pitchFamily="34" charset="0"/>
              </a:rPr>
              <a:t>• Água termal;</a:t>
            </a:r>
          </a:p>
          <a:p>
            <a:r>
              <a:rPr lang="pt-BR" sz="2000" dirty="0">
                <a:latin typeface="Arial" panose="020B0604020202020204" pitchFamily="34" charset="0"/>
                <a:cs typeface="Arial" panose="020B0604020202020204" pitchFamily="34" charset="0"/>
              </a:rPr>
              <a:t>• Aloe Vera 0,5% a 2%)</a:t>
            </a:r>
          </a:p>
          <a:p>
            <a:r>
              <a:rPr lang="pt-BR" sz="2000" dirty="0">
                <a:latin typeface="Arial" panose="020B0604020202020204" pitchFamily="34" charset="0"/>
                <a:cs typeface="Arial" panose="020B0604020202020204" pitchFamily="34" charset="0"/>
              </a:rPr>
              <a:t>• Aminoácidos;</a:t>
            </a:r>
          </a:p>
          <a:p>
            <a:r>
              <a:rPr lang="pt-BR" sz="2000" dirty="0">
                <a:latin typeface="Arial" panose="020B0604020202020204" pitchFamily="34" charset="0"/>
                <a:cs typeface="Arial" panose="020B0604020202020204" pitchFamily="34" charset="0"/>
              </a:rPr>
              <a:t>• Aveia (até 10%)</a:t>
            </a:r>
          </a:p>
          <a:p>
            <a:endParaRPr lang="pt-BR" sz="20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6" name="Imagem 5">
            <a:extLst>
              <a:ext uri="{FF2B5EF4-FFF2-40B4-BE49-F238E27FC236}">
                <a16:creationId xmlns:a16="http://schemas.microsoft.com/office/drawing/2014/main" id="{1C524F32-28A5-ABAB-62B8-471216433BD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180748" y="3267731"/>
            <a:ext cx="7415120" cy="31035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23651496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B0C4212-3DF8-ED8B-0099-E060288800E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aixaDeTexto 2">
            <a:extLst>
              <a:ext uri="{FF2B5EF4-FFF2-40B4-BE49-F238E27FC236}">
                <a16:creationId xmlns:a16="http://schemas.microsoft.com/office/drawing/2014/main" id="{7CB36A3D-0BA6-7514-5988-B6866014ACBE}"/>
              </a:ext>
            </a:extLst>
          </p:cNvPr>
          <p:cNvSpPr txBox="1"/>
          <p:nvPr/>
        </p:nvSpPr>
        <p:spPr>
          <a:xfrm>
            <a:off x="103238" y="1"/>
            <a:ext cx="12088761" cy="34778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pt-BR" sz="2000" b="1" dirty="0">
                <a:latin typeface="Arial" panose="020B0604020202020204" pitchFamily="34" charset="0"/>
                <a:cs typeface="Arial" panose="020B0604020202020204" pitchFamily="34" charset="0"/>
              </a:rPr>
              <a:t>OCLUSIVOS</a:t>
            </a:r>
          </a:p>
          <a:p>
            <a:endParaRPr lang="pt-BR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pt-BR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pt-BR" sz="2000" dirty="0">
                <a:latin typeface="Arial" panose="020B0604020202020204" pitchFamily="34" charset="0"/>
                <a:cs typeface="Arial" panose="020B0604020202020204" pitchFamily="34" charset="0"/>
              </a:rPr>
              <a:t>• D – </a:t>
            </a:r>
            <a:r>
              <a:rPr lang="pt-BR" sz="2000" dirty="0" err="1">
                <a:latin typeface="Arial" panose="020B0604020202020204" pitchFamily="34" charset="0"/>
                <a:cs typeface="Arial" panose="020B0604020202020204" pitchFamily="34" charset="0"/>
              </a:rPr>
              <a:t>Pantenol</a:t>
            </a:r>
            <a:r>
              <a:rPr lang="pt-BR" sz="2000" dirty="0">
                <a:latin typeface="Arial" panose="020B0604020202020204" pitchFamily="34" charset="0"/>
                <a:cs typeface="Arial" panose="020B0604020202020204" pitchFamily="34" charset="0"/>
              </a:rPr>
              <a:t> (0,5% a 5%)</a:t>
            </a:r>
          </a:p>
          <a:p>
            <a:endParaRPr lang="pt-BR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pt-BR" sz="2000" dirty="0">
                <a:latin typeface="Arial" panose="020B0604020202020204" pitchFamily="34" charset="0"/>
                <a:cs typeface="Arial" panose="020B0604020202020204" pitchFamily="34" charset="0"/>
              </a:rPr>
              <a:t>• Manteigas: </a:t>
            </a:r>
            <a:r>
              <a:rPr lang="pt-BR" sz="2000" dirty="0" err="1">
                <a:latin typeface="Arial" panose="020B0604020202020204" pitchFamily="34" charset="0"/>
                <a:cs typeface="Arial" panose="020B0604020202020204" pitchFamily="34" charset="0"/>
              </a:rPr>
              <a:t>Karité</a:t>
            </a:r>
            <a:r>
              <a:rPr lang="pt-BR" sz="2000" dirty="0">
                <a:latin typeface="Arial" panose="020B0604020202020204" pitchFamily="34" charset="0"/>
                <a:cs typeface="Arial" panose="020B0604020202020204" pitchFamily="34" charset="0"/>
              </a:rPr>
              <a:t>, manga, cupuaçu, tucumã, cacau;</a:t>
            </a:r>
          </a:p>
          <a:p>
            <a:endParaRPr lang="pt-BR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pt-BR" sz="2000" dirty="0">
                <a:latin typeface="Arial" panose="020B0604020202020204" pitchFamily="34" charset="0"/>
                <a:cs typeface="Arial" panose="020B0604020202020204" pitchFamily="34" charset="0"/>
              </a:rPr>
              <a:t>• Óleos	vegetais:	Abacate,	macadâmia, Germe	de	trigo,	uva, castanha, canola, jojoba;</a:t>
            </a:r>
          </a:p>
          <a:p>
            <a:endParaRPr lang="pt-BR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pt-BR" sz="2000" dirty="0">
                <a:latin typeface="Arial" panose="020B0604020202020204" pitchFamily="34" charset="0"/>
                <a:cs typeface="Arial" panose="020B0604020202020204" pitchFamily="34" charset="0"/>
              </a:rPr>
              <a:t>• Silicones especiais.</a:t>
            </a:r>
          </a:p>
        </p:txBody>
      </p:sp>
    </p:spTree>
    <p:extLst>
      <p:ext uri="{BB962C8B-B14F-4D97-AF65-F5344CB8AC3E}">
        <p14:creationId xmlns:p14="http://schemas.microsoft.com/office/powerpoint/2010/main" val="3897065527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444D10F-8B6B-17FE-840D-407BC7D7C21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aixaDeTexto 2">
            <a:extLst>
              <a:ext uri="{FF2B5EF4-FFF2-40B4-BE49-F238E27FC236}">
                <a16:creationId xmlns:a16="http://schemas.microsoft.com/office/drawing/2014/main" id="{6056176C-0876-E7A2-A92E-F843311219AB}"/>
              </a:ext>
            </a:extLst>
          </p:cNvPr>
          <p:cNvSpPr txBox="1"/>
          <p:nvPr/>
        </p:nvSpPr>
        <p:spPr>
          <a:xfrm>
            <a:off x="1" y="0"/>
            <a:ext cx="7418438" cy="566764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pt-BR" b="1" dirty="0"/>
              <a:t>ANTIOXIDANTES</a:t>
            </a:r>
          </a:p>
          <a:p>
            <a:endParaRPr lang="pt-BR" b="1" dirty="0"/>
          </a:p>
          <a:p>
            <a:pPr>
              <a:lnSpc>
                <a:spcPct val="150000"/>
              </a:lnSpc>
            </a:pPr>
            <a:r>
              <a:rPr lang="pt-BR" dirty="0"/>
              <a:t>• </a:t>
            </a:r>
            <a:r>
              <a:rPr lang="pt-BR" sz="2000" dirty="0">
                <a:latin typeface="Arial" panose="020B0604020202020204" pitchFamily="34" charset="0"/>
                <a:cs typeface="Arial" panose="020B0604020202020204" pitchFamily="34" charset="0"/>
              </a:rPr>
              <a:t>Vitamina C (10%)</a:t>
            </a:r>
          </a:p>
          <a:p>
            <a:pPr>
              <a:lnSpc>
                <a:spcPct val="150000"/>
              </a:lnSpc>
            </a:pPr>
            <a:r>
              <a:rPr lang="pt-BR" sz="2000" dirty="0">
                <a:latin typeface="Arial" panose="020B0604020202020204" pitchFamily="34" charset="0"/>
                <a:cs typeface="Arial" panose="020B0604020202020204" pitchFamily="34" charset="0"/>
              </a:rPr>
              <a:t>• Polifenóis: Resveratrol (3% a 10%), extrato glicólico de Chá verde (3% a 5%)</a:t>
            </a:r>
          </a:p>
          <a:p>
            <a:pPr>
              <a:lnSpc>
                <a:spcPct val="150000"/>
              </a:lnSpc>
            </a:pPr>
            <a:r>
              <a:rPr lang="pt-BR" sz="2000" dirty="0">
                <a:latin typeface="Arial" panose="020B0604020202020204" pitchFamily="34" charset="0"/>
                <a:cs typeface="Arial" panose="020B0604020202020204" pitchFamily="34" charset="0"/>
              </a:rPr>
              <a:t>• Ácido Ferúlico (0,5% a 1%)</a:t>
            </a:r>
          </a:p>
          <a:p>
            <a:pPr>
              <a:lnSpc>
                <a:spcPct val="150000"/>
              </a:lnSpc>
            </a:pPr>
            <a:r>
              <a:rPr lang="pt-BR" sz="2000" dirty="0">
                <a:latin typeface="Arial" panose="020B0604020202020204" pitchFamily="34" charset="0"/>
                <a:cs typeface="Arial" panose="020B0604020202020204" pitchFamily="34" charset="0"/>
              </a:rPr>
              <a:t>• Vitamina A palmitato (50000 a 100000 Ui%)</a:t>
            </a:r>
          </a:p>
          <a:p>
            <a:pPr>
              <a:lnSpc>
                <a:spcPct val="150000"/>
              </a:lnSpc>
            </a:pPr>
            <a:r>
              <a:rPr lang="pt-BR" sz="2000" dirty="0">
                <a:latin typeface="Arial" panose="020B0604020202020204" pitchFamily="34" charset="0"/>
                <a:cs typeface="Arial" panose="020B0604020202020204" pitchFamily="34" charset="0"/>
              </a:rPr>
              <a:t>• Tocoferol (E) (0,1% a 0,5%)</a:t>
            </a:r>
          </a:p>
          <a:p>
            <a:pPr>
              <a:lnSpc>
                <a:spcPct val="150000"/>
              </a:lnSpc>
            </a:pPr>
            <a:r>
              <a:rPr lang="pt-BR" sz="2000" dirty="0">
                <a:latin typeface="Arial" panose="020B0604020202020204" pitchFamily="34" charset="0"/>
                <a:cs typeface="Arial" panose="020B0604020202020204" pitchFamily="34" charset="0"/>
              </a:rPr>
              <a:t>• Coenzima Q 10 (1% a 5%)</a:t>
            </a:r>
          </a:p>
          <a:p>
            <a:pPr>
              <a:lnSpc>
                <a:spcPct val="150000"/>
              </a:lnSpc>
            </a:pPr>
            <a:r>
              <a:rPr lang="pt-BR" sz="2000" dirty="0">
                <a:latin typeface="Arial" panose="020B0604020202020204" pitchFamily="34" charset="0"/>
                <a:cs typeface="Arial" panose="020B0604020202020204" pitchFamily="34" charset="0"/>
              </a:rPr>
              <a:t>• Ácido </a:t>
            </a:r>
            <a:r>
              <a:rPr lang="pt-BR" sz="2000" dirty="0" err="1">
                <a:latin typeface="Arial" panose="020B0604020202020204" pitchFamily="34" charset="0"/>
                <a:cs typeface="Arial" panose="020B0604020202020204" pitchFamily="34" charset="0"/>
              </a:rPr>
              <a:t>Lipóico</a:t>
            </a:r>
            <a:r>
              <a:rPr lang="pt-BR" sz="2000" dirty="0">
                <a:latin typeface="Arial" panose="020B0604020202020204" pitchFamily="34" charset="0"/>
                <a:cs typeface="Arial" panose="020B0604020202020204" pitchFamily="34" charset="0"/>
              </a:rPr>
              <a:t> (0,5% a 5,0%)</a:t>
            </a:r>
          </a:p>
          <a:p>
            <a:pPr>
              <a:lnSpc>
                <a:spcPct val="150000"/>
              </a:lnSpc>
            </a:pPr>
            <a:r>
              <a:rPr lang="pt-BR" sz="2000" dirty="0">
                <a:latin typeface="Arial" panose="020B0604020202020204" pitchFamily="34" charset="0"/>
                <a:cs typeface="Arial" panose="020B0604020202020204" pitchFamily="34" charset="0"/>
              </a:rPr>
              <a:t>• Ácido elágico (romã) (2 a 10%)</a:t>
            </a:r>
          </a:p>
          <a:p>
            <a:pPr>
              <a:lnSpc>
                <a:spcPct val="150000"/>
              </a:lnSpc>
            </a:pPr>
            <a:r>
              <a:rPr lang="pt-BR" sz="2000" dirty="0">
                <a:latin typeface="Arial" panose="020B0604020202020204" pitchFamily="34" charset="0"/>
                <a:cs typeface="Arial" panose="020B0604020202020204" pitchFamily="34" charset="0"/>
              </a:rPr>
              <a:t>• Frutas vermelhas</a:t>
            </a:r>
          </a:p>
          <a:p>
            <a:pPr>
              <a:lnSpc>
                <a:spcPct val="150000"/>
              </a:lnSpc>
            </a:pPr>
            <a:r>
              <a:rPr lang="pt-BR" sz="2000" dirty="0">
                <a:latin typeface="Arial" panose="020B0604020202020204" pitchFamily="34" charset="0"/>
                <a:cs typeface="Arial" panose="020B0604020202020204" pitchFamily="34" charset="0"/>
              </a:rPr>
              <a:t>• Oligoelementos (termal)</a:t>
            </a:r>
          </a:p>
        </p:txBody>
      </p:sp>
    </p:spTree>
    <p:extLst>
      <p:ext uri="{BB962C8B-B14F-4D97-AF65-F5344CB8AC3E}">
        <p14:creationId xmlns:p14="http://schemas.microsoft.com/office/powerpoint/2010/main" val="3274617722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D3A14AC-ADFB-4C7F-FB27-63DD176CED0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aixaDeTexto 2">
            <a:extLst>
              <a:ext uri="{FF2B5EF4-FFF2-40B4-BE49-F238E27FC236}">
                <a16:creationId xmlns:a16="http://schemas.microsoft.com/office/drawing/2014/main" id="{8DDEB4F5-4F48-67EC-ABE0-2AEAE8CE66E0}"/>
              </a:ext>
            </a:extLst>
          </p:cNvPr>
          <p:cNvSpPr txBox="1"/>
          <p:nvPr/>
        </p:nvSpPr>
        <p:spPr>
          <a:xfrm>
            <a:off x="0" y="0"/>
            <a:ext cx="9147687" cy="603697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pt-BR" sz="2000" b="1" dirty="0">
                <a:latin typeface="Arial" panose="020B0604020202020204" pitchFamily="34" charset="0"/>
                <a:cs typeface="Arial" panose="020B0604020202020204" pitchFamily="34" charset="0"/>
              </a:rPr>
              <a:t>ASSOCIAÇÃO COSMÉTICA</a:t>
            </a:r>
          </a:p>
          <a:p>
            <a:endParaRPr lang="pt-BR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pt-BR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lnSpc>
                <a:spcPct val="150000"/>
              </a:lnSpc>
            </a:pPr>
            <a:r>
              <a:rPr lang="pt-BR" sz="2000" dirty="0">
                <a:latin typeface="Arial" panose="020B0604020202020204" pitchFamily="34" charset="0"/>
                <a:cs typeface="Arial" panose="020B0604020202020204" pitchFamily="34" charset="0"/>
              </a:rPr>
              <a:t>• Fatores de crescimento;</a:t>
            </a:r>
          </a:p>
          <a:p>
            <a:pPr>
              <a:lnSpc>
                <a:spcPct val="150000"/>
              </a:lnSpc>
            </a:pPr>
            <a:r>
              <a:rPr lang="pt-BR" sz="2000" dirty="0">
                <a:latin typeface="Arial" panose="020B0604020202020204" pitchFamily="34" charset="0"/>
                <a:cs typeface="Arial" panose="020B0604020202020204" pitchFamily="34" charset="0"/>
              </a:rPr>
              <a:t>• Moduladores hormonais;</a:t>
            </a:r>
          </a:p>
          <a:p>
            <a:pPr>
              <a:lnSpc>
                <a:spcPct val="150000"/>
              </a:lnSpc>
            </a:pPr>
            <a:r>
              <a:rPr lang="pt-BR" sz="2000" dirty="0">
                <a:latin typeface="Arial" panose="020B0604020202020204" pitchFamily="34" charset="0"/>
                <a:cs typeface="Arial" panose="020B0604020202020204" pitchFamily="34" charset="0"/>
              </a:rPr>
              <a:t>• Ácido hialurônico;</a:t>
            </a:r>
          </a:p>
          <a:p>
            <a:pPr>
              <a:lnSpc>
                <a:spcPct val="150000"/>
              </a:lnSpc>
            </a:pPr>
            <a:r>
              <a:rPr lang="pt-BR" sz="2000" dirty="0">
                <a:latin typeface="Arial" panose="020B0604020202020204" pitchFamily="34" charset="0"/>
                <a:cs typeface="Arial" panose="020B0604020202020204" pitchFamily="34" charset="0"/>
              </a:rPr>
              <a:t>• </a:t>
            </a:r>
            <a:r>
              <a:rPr lang="pt-BR" sz="2000" dirty="0" err="1">
                <a:latin typeface="Arial" panose="020B0604020202020204" pitchFamily="34" charset="0"/>
                <a:cs typeface="Arial" panose="020B0604020202020204" pitchFamily="34" charset="0"/>
              </a:rPr>
              <a:t>Tensine</a:t>
            </a:r>
            <a:r>
              <a:rPr lang="pt-BR" sz="2000" dirty="0">
                <a:latin typeface="Arial" panose="020B0604020202020204" pitchFamily="34" charset="0"/>
                <a:cs typeface="Arial" panose="020B0604020202020204" pitchFamily="34" charset="0"/>
              </a:rPr>
              <a:t>;</a:t>
            </a:r>
          </a:p>
          <a:p>
            <a:pPr>
              <a:lnSpc>
                <a:spcPct val="150000"/>
              </a:lnSpc>
            </a:pPr>
            <a:r>
              <a:rPr lang="pt-BR" sz="2000" dirty="0">
                <a:latin typeface="Arial" panose="020B0604020202020204" pitchFamily="34" charset="0"/>
                <a:cs typeface="Arial" panose="020B0604020202020204" pitchFamily="34" charset="0"/>
              </a:rPr>
              <a:t>• Vitamina C;</a:t>
            </a:r>
          </a:p>
          <a:p>
            <a:pPr>
              <a:lnSpc>
                <a:spcPct val="150000"/>
              </a:lnSpc>
            </a:pPr>
            <a:r>
              <a:rPr lang="pt-BR" sz="2000" dirty="0">
                <a:latin typeface="Arial" panose="020B0604020202020204" pitchFamily="34" charset="0"/>
                <a:cs typeface="Arial" panose="020B0604020202020204" pitchFamily="34" charset="0"/>
              </a:rPr>
              <a:t>• </a:t>
            </a:r>
            <a:r>
              <a:rPr lang="pt-BR" sz="2000" dirty="0" err="1">
                <a:latin typeface="Arial" panose="020B0604020202020204" pitchFamily="34" charset="0"/>
                <a:cs typeface="Arial" panose="020B0604020202020204" pitchFamily="34" charset="0"/>
              </a:rPr>
              <a:t>Aquaporine</a:t>
            </a:r>
            <a:r>
              <a:rPr lang="pt-BR" sz="2000" dirty="0">
                <a:latin typeface="Arial" panose="020B0604020202020204" pitchFamily="34" charset="0"/>
                <a:cs typeface="Arial" panose="020B0604020202020204" pitchFamily="34" charset="0"/>
              </a:rPr>
              <a:t>;</a:t>
            </a:r>
          </a:p>
          <a:p>
            <a:pPr>
              <a:lnSpc>
                <a:spcPct val="150000"/>
              </a:lnSpc>
            </a:pPr>
            <a:r>
              <a:rPr lang="pt-BR" sz="2000" dirty="0">
                <a:latin typeface="Arial" panose="020B0604020202020204" pitchFamily="34" charset="0"/>
                <a:cs typeface="Arial" panose="020B0604020202020204" pitchFamily="34" charset="0"/>
              </a:rPr>
              <a:t>• Polifenóis;</a:t>
            </a:r>
          </a:p>
          <a:p>
            <a:pPr>
              <a:lnSpc>
                <a:spcPct val="150000"/>
              </a:lnSpc>
            </a:pPr>
            <a:r>
              <a:rPr lang="pt-BR" sz="2000" dirty="0">
                <a:latin typeface="Arial" panose="020B0604020202020204" pitchFamily="34" charset="0"/>
                <a:cs typeface="Arial" panose="020B0604020202020204" pitchFamily="34" charset="0"/>
              </a:rPr>
              <a:t>• </a:t>
            </a:r>
            <a:r>
              <a:rPr lang="pt-BR" sz="2000" dirty="0" err="1">
                <a:latin typeface="Arial" panose="020B0604020202020204" pitchFamily="34" charset="0"/>
                <a:cs typeface="Arial" panose="020B0604020202020204" pitchFamily="34" charset="0"/>
              </a:rPr>
              <a:t>Arbutin</a:t>
            </a:r>
            <a:r>
              <a:rPr lang="pt-BR" sz="2000" dirty="0">
                <a:latin typeface="Arial" panose="020B0604020202020204" pitchFamily="34" charset="0"/>
                <a:cs typeface="Arial" panose="020B0604020202020204" pitchFamily="34" charset="0"/>
              </a:rPr>
              <a:t> e alfa </a:t>
            </a:r>
            <a:r>
              <a:rPr lang="pt-BR" sz="2000" dirty="0" err="1">
                <a:latin typeface="Arial" panose="020B0604020202020204" pitchFamily="34" charset="0"/>
                <a:cs typeface="Arial" panose="020B0604020202020204" pitchFamily="34" charset="0"/>
              </a:rPr>
              <a:t>arbutin</a:t>
            </a:r>
            <a:r>
              <a:rPr lang="pt-BR" sz="2000" dirty="0">
                <a:latin typeface="Arial" panose="020B0604020202020204" pitchFamily="34" charset="0"/>
                <a:cs typeface="Arial" panose="020B0604020202020204" pitchFamily="34" charset="0"/>
              </a:rPr>
              <a:t>;</a:t>
            </a:r>
          </a:p>
          <a:p>
            <a:pPr>
              <a:lnSpc>
                <a:spcPct val="150000"/>
              </a:lnSpc>
            </a:pPr>
            <a:r>
              <a:rPr lang="pt-BR" sz="2000" dirty="0">
                <a:latin typeface="Arial" panose="020B0604020202020204" pitchFamily="34" charset="0"/>
                <a:cs typeface="Arial" panose="020B0604020202020204" pitchFamily="34" charset="0"/>
              </a:rPr>
              <a:t>• Aminoácidos;</a:t>
            </a:r>
          </a:p>
          <a:p>
            <a:pPr>
              <a:lnSpc>
                <a:spcPct val="150000"/>
              </a:lnSpc>
            </a:pPr>
            <a:r>
              <a:rPr lang="pt-BR" sz="2000" dirty="0">
                <a:latin typeface="Arial" panose="020B0604020202020204" pitchFamily="34" charset="0"/>
                <a:cs typeface="Arial" panose="020B0604020202020204" pitchFamily="34" charset="0"/>
              </a:rPr>
              <a:t>• Células tronco;</a:t>
            </a:r>
          </a:p>
          <a:p>
            <a:pPr>
              <a:lnSpc>
                <a:spcPct val="150000"/>
              </a:lnSpc>
            </a:pPr>
            <a:r>
              <a:rPr lang="pt-BR" sz="2000" dirty="0">
                <a:latin typeface="Arial" panose="020B0604020202020204" pitchFamily="34" charset="0"/>
                <a:cs typeface="Arial" panose="020B0604020202020204" pitchFamily="34" charset="0"/>
              </a:rPr>
              <a:t>• Placenta.</a:t>
            </a:r>
          </a:p>
        </p:txBody>
      </p:sp>
    </p:spTree>
    <p:extLst>
      <p:ext uri="{BB962C8B-B14F-4D97-AF65-F5344CB8AC3E}">
        <p14:creationId xmlns:p14="http://schemas.microsoft.com/office/powerpoint/2010/main" val="1184240892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5AFD8A4-74F5-E109-B23A-8EF44B36368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aixaDeTexto 3">
            <a:extLst>
              <a:ext uri="{FF2B5EF4-FFF2-40B4-BE49-F238E27FC236}">
                <a16:creationId xmlns:a16="http://schemas.microsoft.com/office/drawing/2014/main" id="{2667FB38-855E-37E2-E7A4-91C14252ACB2}"/>
              </a:ext>
            </a:extLst>
          </p:cNvPr>
          <p:cNvSpPr txBox="1"/>
          <p:nvPr/>
        </p:nvSpPr>
        <p:spPr>
          <a:xfrm>
            <a:off x="0" y="1"/>
            <a:ext cx="10087897" cy="702764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pt-BR" sz="2000" b="1" dirty="0">
                <a:latin typeface="Arial" panose="020B0604020202020204" pitchFamily="34" charset="0"/>
                <a:cs typeface="Arial" panose="020B0604020202020204" pitchFamily="34" charset="0"/>
              </a:rPr>
              <a:t>ASSOCIAÇÃO COSMÉTICA</a:t>
            </a:r>
            <a:endParaRPr lang="pt-BR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lnSpc>
                <a:spcPct val="150000"/>
              </a:lnSpc>
            </a:pPr>
            <a:r>
              <a:rPr lang="pt-BR" sz="2000" dirty="0">
                <a:latin typeface="Arial" panose="020B0604020202020204" pitchFamily="34" charset="0"/>
                <a:cs typeface="Arial" panose="020B0604020202020204" pitchFamily="34" charset="0"/>
              </a:rPr>
              <a:t>• DMAE;</a:t>
            </a:r>
          </a:p>
          <a:p>
            <a:pPr>
              <a:lnSpc>
                <a:spcPct val="150000"/>
              </a:lnSpc>
            </a:pPr>
            <a:r>
              <a:rPr lang="pt-BR" sz="2000" dirty="0">
                <a:latin typeface="Arial" panose="020B0604020202020204" pitchFamily="34" charset="0"/>
                <a:cs typeface="Arial" panose="020B0604020202020204" pitchFamily="34" charset="0"/>
              </a:rPr>
              <a:t>• </a:t>
            </a:r>
            <a:r>
              <a:rPr lang="pt-BR" sz="2000" dirty="0" err="1">
                <a:latin typeface="Arial" panose="020B0604020202020204" pitchFamily="34" charset="0"/>
                <a:cs typeface="Arial" panose="020B0604020202020204" pitchFamily="34" charset="0"/>
              </a:rPr>
              <a:t>Matrixil</a:t>
            </a:r>
            <a:r>
              <a:rPr lang="pt-BR" sz="2000" dirty="0">
                <a:latin typeface="Arial" panose="020B0604020202020204" pitchFamily="34" charset="0"/>
                <a:cs typeface="Arial" panose="020B0604020202020204" pitchFamily="34" charset="0"/>
              </a:rPr>
              <a:t>;</a:t>
            </a:r>
          </a:p>
          <a:p>
            <a:pPr>
              <a:lnSpc>
                <a:spcPct val="150000"/>
              </a:lnSpc>
            </a:pPr>
            <a:r>
              <a:rPr lang="pt-BR" sz="2000" dirty="0">
                <a:latin typeface="Arial" panose="020B0604020202020204" pitchFamily="34" charset="0"/>
                <a:cs typeface="Arial" panose="020B0604020202020204" pitchFamily="34" charset="0"/>
              </a:rPr>
              <a:t>• </a:t>
            </a:r>
            <a:r>
              <a:rPr lang="pt-BR" sz="2000" dirty="0" err="1">
                <a:latin typeface="Arial" panose="020B0604020202020204" pitchFamily="34" charset="0"/>
                <a:cs typeface="Arial" panose="020B0604020202020204" pitchFamily="34" charset="0"/>
              </a:rPr>
              <a:t>Argireline</a:t>
            </a:r>
            <a:r>
              <a:rPr lang="pt-BR" sz="2000" dirty="0">
                <a:latin typeface="Arial" panose="020B0604020202020204" pitchFamily="34" charset="0"/>
                <a:cs typeface="Arial" panose="020B0604020202020204" pitchFamily="34" charset="0"/>
              </a:rPr>
              <a:t>;</a:t>
            </a:r>
          </a:p>
          <a:p>
            <a:pPr>
              <a:lnSpc>
                <a:spcPct val="150000"/>
              </a:lnSpc>
            </a:pPr>
            <a:r>
              <a:rPr lang="pt-BR" sz="2000" dirty="0">
                <a:latin typeface="Arial" panose="020B0604020202020204" pitchFamily="34" charset="0"/>
                <a:cs typeface="Arial" panose="020B0604020202020204" pitchFamily="34" charset="0"/>
              </a:rPr>
              <a:t>• Silício orgânico;</a:t>
            </a:r>
          </a:p>
          <a:p>
            <a:pPr>
              <a:lnSpc>
                <a:spcPct val="150000"/>
              </a:lnSpc>
            </a:pPr>
            <a:r>
              <a:rPr lang="pt-BR" sz="2000" dirty="0">
                <a:latin typeface="Arial" panose="020B0604020202020204" pitchFamily="34" charset="0"/>
                <a:cs typeface="Arial" panose="020B0604020202020204" pitchFamily="34" charset="0"/>
              </a:rPr>
              <a:t>• </a:t>
            </a:r>
            <a:r>
              <a:rPr lang="pt-BR" sz="2000" dirty="0" err="1">
                <a:latin typeface="Arial" panose="020B0604020202020204" pitchFamily="34" charset="0"/>
                <a:cs typeface="Arial" panose="020B0604020202020204" pitchFamily="34" charset="0"/>
              </a:rPr>
              <a:t>Belides</a:t>
            </a:r>
            <a:r>
              <a:rPr lang="pt-BR" sz="2000" dirty="0">
                <a:latin typeface="Arial" panose="020B0604020202020204" pitchFamily="34" charset="0"/>
                <a:cs typeface="Arial" panose="020B0604020202020204" pitchFamily="34" charset="0"/>
              </a:rPr>
              <a:t>;</a:t>
            </a:r>
          </a:p>
          <a:p>
            <a:pPr>
              <a:lnSpc>
                <a:spcPct val="150000"/>
              </a:lnSpc>
            </a:pPr>
            <a:r>
              <a:rPr lang="pt-BR" sz="2000" dirty="0">
                <a:latin typeface="Arial" panose="020B0604020202020204" pitchFamily="34" charset="0"/>
                <a:cs typeface="Arial" panose="020B0604020202020204" pitchFamily="34" charset="0"/>
              </a:rPr>
              <a:t>• </a:t>
            </a:r>
            <a:r>
              <a:rPr lang="pt-BR" sz="2000" dirty="0" err="1">
                <a:latin typeface="Arial" panose="020B0604020202020204" pitchFamily="34" charset="0"/>
                <a:cs typeface="Arial" panose="020B0604020202020204" pitchFamily="34" charset="0"/>
              </a:rPr>
              <a:t>Sculptessence</a:t>
            </a:r>
            <a:r>
              <a:rPr lang="pt-BR" sz="2000" dirty="0">
                <a:latin typeface="Arial" panose="020B0604020202020204" pitchFamily="34" charset="0"/>
                <a:cs typeface="Arial" panose="020B0604020202020204" pitchFamily="34" charset="0"/>
              </a:rPr>
              <a:t>;</a:t>
            </a:r>
          </a:p>
          <a:p>
            <a:pPr>
              <a:lnSpc>
                <a:spcPct val="150000"/>
              </a:lnSpc>
            </a:pPr>
            <a:r>
              <a:rPr lang="pt-BR" sz="2000" dirty="0">
                <a:latin typeface="Arial" panose="020B0604020202020204" pitchFamily="34" charset="0"/>
                <a:cs typeface="Arial" panose="020B0604020202020204" pitchFamily="34" charset="0"/>
              </a:rPr>
              <a:t>• </a:t>
            </a:r>
            <a:r>
              <a:rPr lang="pt-BR" sz="2000" dirty="0" err="1">
                <a:latin typeface="Arial" panose="020B0604020202020204" pitchFamily="34" charset="0"/>
                <a:cs typeface="Arial" panose="020B0604020202020204" pitchFamily="34" charset="0"/>
              </a:rPr>
              <a:t>Resferatrol</a:t>
            </a:r>
            <a:r>
              <a:rPr lang="pt-BR" sz="2000" dirty="0">
                <a:latin typeface="Arial" panose="020B0604020202020204" pitchFamily="34" charset="0"/>
                <a:cs typeface="Arial" panose="020B0604020202020204" pitchFamily="34" charset="0"/>
              </a:rPr>
              <a:t>;</a:t>
            </a:r>
          </a:p>
          <a:p>
            <a:pPr>
              <a:lnSpc>
                <a:spcPct val="150000"/>
              </a:lnSpc>
            </a:pPr>
            <a:r>
              <a:rPr lang="pt-BR" sz="2000" dirty="0">
                <a:latin typeface="Arial" panose="020B0604020202020204" pitchFamily="34" charset="0"/>
                <a:cs typeface="Arial" panose="020B0604020202020204" pitchFamily="34" charset="0"/>
              </a:rPr>
              <a:t>• Caviar;</a:t>
            </a:r>
          </a:p>
          <a:p>
            <a:pPr>
              <a:lnSpc>
                <a:spcPct val="150000"/>
              </a:lnSpc>
            </a:pPr>
            <a:r>
              <a:rPr lang="pt-BR" sz="2000" dirty="0">
                <a:latin typeface="Arial" panose="020B0604020202020204" pitchFamily="34" charset="0"/>
                <a:cs typeface="Arial" panose="020B0604020202020204" pitchFamily="34" charset="0"/>
              </a:rPr>
              <a:t>• Pedras preciosas;</a:t>
            </a:r>
          </a:p>
          <a:p>
            <a:pPr>
              <a:lnSpc>
                <a:spcPct val="150000"/>
              </a:lnSpc>
            </a:pPr>
            <a:r>
              <a:rPr lang="pt-BR" sz="2000" dirty="0">
                <a:latin typeface="Arial" panose="020B0604020202020204" pitchFamily="34" charset="0"/>
                <a:cs typeface="Arial" panose="020B0604020202020204" pitchFamily="34" charset="0"/>
              </a:rPr>
              <a:t>• </a:t>
            </a:r>
            <a:r>
              <a:rPr lang="pt-BR" sz="2000" dirty="0" err="1">
                <a:latin typeface="Arial" panose="020B0604020202020204" pitchFamily="34" charset="0"/>
                <a:cs typeface="Arial" panose="020B0604020202020204" pitchFamily="34" charset="0"/>
              </a:rPr>
              <a:t>Cafeisilane</a:t>
            </a:r>
            <a:r>
              <a:rPr lang="pt-BR" sz="2000" dirty="0">
                <a:latin typeface="Arial" panose="020B0604020202020204" pitchFamily="34" charset="0"/>
                <a:cs typeface="Arial" panose="020B0604020202020204" pitchFamily="34" charset="0"/>
              </a:rPr>
              <a:t> C;</a:t>
            </a:r>
          </a:p>
          <a:p>
            <a:pPr>
              <a:lnSpc>
                <a:spcPct val="150000"/>
              </a:lnSpc>
            </a:pPr>
            <a:r>
              <a:rPr lang="pt-BR" sz="2000" dirty="0">
                <a:latin typeface="Arial" panose="020B0604020202020204" pitchFamily="34" charset="0"/>
                <a:cs typeface="Arial" panose="020B0604020202020204" pitchFamily="34" charset="0"/>
              </a:rPr>
              <a:t>• Oligoelementos;</a:t>
            </a:r>
          </a:p>
          <a:p>
            <a:pPr>
              <a:lnSpc>
                <a:spcPct val="150000"/>
              </a:lnSpc>
            </a:pPr>
            <a:r>
              <a:rPr lang="pt-BR" sz="2000" dirty="0">
                <a:latin typeface="Arial" panose="020B0604020202020204" pitchFamily="34" charset="0"/>
                <a:cs typeface="Arial" panose="020B0604020202020204" pitchFamily="34" charset="0"/>
              </a:rPr>
              <a:t>• Cafeína;</a:t>
            </a:r>
          </a:p>
          <a:p>
            <a:pPr>
              <a:lnSpc>
                <a:spcPct val="150000"/>
              </a:lnSpc>
            </a:pPr>
            <a:r>
              <a:rPr lang="pt-BR" sz="2000" dirty="0">
                <a:latin typeface="Arial" panose="020B0604020202020204" pitchFamily="34" charset="0"/>
                <a:cs typeface="Arial" panose="020B0604020202020204" pitchFamily="34" charset="0"/>
              </a:rPr>
              <a:t>• </a:t>
            </a:r>
            <a:r>
              <a:rPr lang="pt-BR" sz="2000" dirty="0" err="1">
                <a:latin typeface="Arial" panose="020B0604020202020204" pitchFamily="34" charset="0"/>
                <a:cs typeface="Arial" panose="020B0604020202020204" pitchFamily="34" charset="0"/>
              </a:rPr>
              <a:t>Phytoflex</a:t>
            </a:r>
            <a:r>
              <a:rPr lang="pt-BR" sz="2000" dirty="0">
                <a:latin typeface="Arial" panose="020B0604020202020204" pitchFamily="34" charset="0"/>
                <a:cs typeface="Arial" panose="020B0604020202020204" pitchFamily="34" charset="0"/>
              </a:rPr>
              <a:t> Jaborandi;</a:t>
            </a:r>
          </a:p>
          <a:p>
            <a:pPr>
              <a:lnSpc>
                <a:spcPct val="150000"/>
              </a:lnSpc>
            </a:pPr>
            <a:r>
              <a:rPr lang="pt-BR" sz="2000" dirty="0">
                <a:latin typeface="Arial" panose="020B0604020202020204" pitchFamily="34" charset="0"/>
                <a:cs typeface="Arial" panose="020B0604020202020204" pitchFamily="34" charset="0"/>
              </a:rPr>
              <a:t>• </a:t>
            </a:r>
            <a:r>
              <a:rPr lang="pt-BR" sz="2000" dirty="0" err="1">
                <a:latin typeface="Arial" panose="020B0604020202020204" pitchFamily="34" charset="0"/>
                <a:cs typeface="Arial" panose="020B0604020202020204" pitchFamily="34" charset="0"/>
              </a:rPr>
              <a:t>Phytolan</a:t>
            </a:r>
            <a:r>
              <a:rPr lang="pt-BR" sz="2000" dirty="0">
                <a:latin typeface="Arial" panose="020B0604020202020204" pitchFamily="34" charset="0"/>
                <a:cs typeface="Arial" panose="020B0604020202020204" pitchFamily="34" charset="0"/>
              </a:rPr>
              <a:t> (</a:t>
            </a:r>
            <a:r>
              <a:rPr lang="pt-BR" sz="2000" dirty="0" err="1">
                <a:latin typeface="Arial" panose="020B0604020202020204" pitchFamily="34" charset="0"/>
                <a:cs typeface="Arial" panose="020B0604020202020204" pitchFamily="34" charset="0"/>
              </a:rPr>
              <a:t>ext</a:t>
            </a:r>
            <a:r>
              <a:rPr lang="pt-BR" sz="2000" dirty="0">
                <a:latin typeface="Arial" panose="020B0604020202020204" pitchFamily="34" charset="0"/>
                <a:cs typeface="Arial" panose="020B0604020202020204" pitchFamily="34" charset="0"/>
              </a:rPr>
              <a:t> de urtiga).</a:t>
            </a:r>
          </a:p>
        </p:txBody>
      </p:sp>
    </p:spTree>
    <p:extLst>
      <p:ext uri="{BB962C8B-B14F-4D97-AF65-F5344CB8AC3E}">
        <p14:creationId xmlns:p14="http://schemas.microsoft.com/office/powerpoint/2010/main" val="1694665744"/>
      </p:ext>
    </p:extLst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A12EFCE-B366-48FE-DE38-2262E3F618D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aixaDeTexto 3">
            <a:extLst>
              <a:ext uri="{FF2B5EF4-FFF2-40B4-BE49-F238E27FC236}">
                <a16:creationId xmlns:a16="http://schemas.microsoft.com/office/drawing/2014/main" id="{96CDD0E9-3F50-2CED-A063-BAD9CD1F5214}"/>
              </a:ext>
            </a:extLst>
          </p:cNvPr>
          <p:cNvSpPr txBox="1"/>
          <p:nvPr/>
        </p:nvSpPr>
        <p:spPr>
          <a:xfrm>
            <a:off x="117987" y="221227"/>
            <a:ext cx="9029700" cy="67710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pt-PT" b="1" dirty="0"/>
              <a:t>FATORES DE CRESCIMENTO E PEPTÍDEOS BIOIDÊNTICOS</a:t>
            </a:r>
            <a:endParaRPr lang="pt-BR" b="1" dirty="0"/>
          </a:p>
          <a:p>
            <a:endParaRPr lang="pt-BR" sz="2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3" name="Imagem 2">
            <a:extLst>
              <a:ext uri="{FF2B5EF4-FFF2-40B4-BE49-F238E27FC236}">
                <a16:creationId xmlns:a16="http://schemas.microsoft.com/office/drawing/2014/main" id="{7714937F-9D79-2C93-996E-7955435E400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6017" y="1592826"/>
            <a:ext cx="8145283" cy="1290342"/>
          </a:xfrm>
          <a:prstGeom prst="rect">
            <a:avLst/>
          </a:prstGeom>
        </p:spPr>
      </p:pic>
      <p:pic>
        <p:nvPicPr>
          <p:cNvPr id="8" name="Imagem 7">
            <a:extLst>
              <a:ext uri="{FF2B5EF4-FFF2-40B4-BE49-F238E27FC236}">
                <a16:creationId xmlns:a16="http://schemas.microsoft.com/office/drawing/2014/main" id="{98D45F70-1564-2E89-8092-54EEE0676E6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149735" y="2928966"/>
            <a:ext cx="5614903" cy="37432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16980236"/>
      </p:ext>
    </p:extLst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20408AA-FB8D-5C4D-D61E-A491C7EB787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aixaDeTexto 3">
            <a:extLst>
              <a:ext uri="{FF2B5EF4-FFF2-40B4-BE49-F238E27FC236}">
                <a16:creationId xmlns:a16="http://schemas.microsoft.com/office/drawing/2014/main" id="{8FC03E13-160F-B79C-D05C-5E48A54883B6}"/>
              </a:ext>
            </a:extLst>
          </p:cNvPr>
          <p:cNvSpPr txBox="1"/>
          <p:nvPr/>
        </p:nvSpPr>
        <p:spPr>
          <a:xfrm>
            <a:off x="117987" y="221227"/>
            <a:ext cx="9029700" cy="67710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pt-PT" b="1" dirty="0"/>
              <a:t>REPARAÇÃO</a:t>
            </a:r>
            <a:endParaRPr lang="pt-BR" b="1" dirty="0"/>
          </a:p>
          <a:p>
            <a:endParaRPr lang="pt-BR" sz="2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12" name="Imagem 11">
            <a:extLst>
              <a:ext uri="{FF2B5EF4-FFF2-40B4-BE49-F238E27FC236}">
                <a16:creationId xmlns:a16="http://schemas.microsoft.com/office/drawing/2014/main" id="{E05DA3AF-8ED5-56F5-C925-E1C80638C8E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53614" y="650552"/>
            <a:ext cx="9331494" cy="590633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32427896"/>
      </p:ext>
    </p:extLst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DC44716-F48A-6D25-D0F0-4BB5C20AB82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aixaDeTexto 3">
            <a:extLst>
              <a:ext uri="{FF2B5EF4-FFF2-40B4-BE49-F238E27FC236}">
                <a16:creationId xmlns:a16="http://schemas.microsoft.com/office/drawing/2014/main" id="{AC0C7F54-F232-139C-0EBA-A199152BD5DF}"/>
              </a:ext>
            </a:extLst>
          </p:cNvPr>
          <p:cNvSpPr txBox="1"/>
          <p:nvPr/>
        </p:nvSpPr>
        <p:spPr>
          <a:xfrm>
            <a:off x="117987" y="221227"/>
            <a:ext cx="9029700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pt-PT" sz="2000" b="1" dirty="0">
                <a:latin typeface="Arial" panose="020B0604020202020204" pitchFamily="34" charset="0"/>
                <a:cs typeface="Arial" panose="020B0604020202020204" pitchFamily="34" charset="0"/>
              </a:rPr>
              <a:t>ATUAÇÃO</a:t>
            </a:r>
            <a:r>
              <a:rPr lang="pt-BR" sz="2000" b="1" dirty="0">
                <a:latin typeface="Arial" panose="020B0604020202020204" pitchFamily="34" charset="0"/>
                <a:cs typeface="Arial" panose="020B0604020202020204" pitchFamily="34" charset="0"/>
              </a:rPr>
              <a:t> FOLICULAR</a:t>
            </a:r>
          </a:p>
        </p:txBody>
      </p:sp>
      <p:pic>
        <p:nvPicPr>
          <p:cNvPr id="2" name="Image 297">
            <a:extLst>
              <a:ext uri="{FF2B5EF4-FFF2-40B4-BE49-F238E27FC236}">
                <a16:creationId xmlns:a16="http://schemas.microsoft.com/office/drawing/2014/main" id="{E8123C82-FF1B-7AA9-93B1-F7D98610101D}"/>
              </a:ext>
            </a:extLst>
          </p:cNvPr>
          <p:cNvPicPr>
            <a:picLocks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615011" y="931709"/>
            <a:ext cx="8873490" cy="56165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52890250"/>
      </p:ext>
    </p:extLst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4DC50B4-92BA-43CE-1CD8-0905FBD9F92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aixaDeTexto 3">
            <a:extLst>
              <a:ext uri="{FF2B5EF4-FFF2-40B4-BE49-F238E27FC236}">
                <a16:creationId xmlns:a16="http://schemas.microsoft.com/office/drawing/2014/main" id="{54B3A9DE-2E75-AD3B-76CB-79CFD2861B5D}"/>
              </a:ext>
            </a:extLst>
          </p:cNvPr>
          <p:cNvSpPr txBox="1"/>
          <p:nvPr/>
        </p:nvSpPr>
        <p:spPr>
          <a:xfrm>
            <a:off x="117987" y="221227"/>
            <a:ext cx="8111613" cy="683264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pt-PT" sz="2000" b="1" dirty="0">
                <a:latin typeface="Arial" panose="020B0604020202020204" pitchFamily="34" charset="0"/>
                <a:cs typeface="Arial" panose="020B0604020202020204" pitchFamily="34" charset="0"/>
              </a:rPr>
              <a:t>NUTRACÊUTICOS OU NUTRICOSMÉTICOS – ASSOCIAÇÕES</a:t>
            </a:r>
          </a:p>
          <a:p>
            <a:pPr>
              <a:lnSpc>
                <a:spcPct val="150000"/>
              </a:lnSpc>
            </a:pPr>
            <a:endParaRPr lang="pt-PT" sz="20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lnSpc>
                <a:spcPct val="150000"/>
              </a:lnSpc>
            </a:pPr>
            <a:endParaRPr lang="pt-PT" sz="20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lnSpc>
                <a:spcPct val="150000"/>
              </a:lnSpc>
            </a:pPr>
            <a:endParaRPr lang="pt-PT" sz="20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85750" lvl="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pt-PT" sz="2000" b="1" dirty="0">
                <a:latin typeface="Arial" panose="020B0604020202020204" pitchFamily="34" charset="0"/>
                <a:cs typeface="Arial" panose="020B0604020202020204" pitchFamily="34" charset="0"/>
              </a:rPr>
              <a:t>NUTRICOSMÉTICOS: </a:t>
            </a:r>
            <a:r>
              <a:rPr lang="pt-PT" sz="2000" dirty="0">
                <a:latin typeface="Arial" panose="020B0604020202020204" pitchFamily="34" charset="0"/>
                <a:cs typeface="Arial" panose="020B0604020202020204" pitchFamily="34" charset="0"/>
              </a:rPr>
              <a:t>Produtos para administração oral, formulados e comercializados com o único intuito de promover beleza;</a:t>
            </a:r>
            <a:endParaRPr lang="pt-BR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lnSpc>
                <a:spcPct val="150000"/>
              </a:lnSpc>
            </a:pPr>
            <a:r>
              <a:rPr lang="pt-PT" sz="2000" dirty="0">
                <a:latin typeface="Arial" panose="020B0604020202020204" pitchFamily="34" charset="0"/>
                <a:cs typeface="Arial" panose="020B0604020202020204" pitchFamily="34" charset="0"/>
              </a:rPr>
              <a:t> </a:t>
            </a:r>
            <a:endParaRPr lang="pt-BR" sz="20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lnSpc>
                <a:spcPct val="150000"/>
              </a:lnSpc>
            </a:pPr>
            <a:r>
              <a:rPr lang="pt-PT" sz="2000" dirty="0">
                <a:latin typeface="Arial" panose="020B0604020202020204" pitchFamily="34" charset="0"/>
                <a:cs typeface="Arial" panose="020B0604020202020204" pitchFamily="34" charset="0"/>
              </a:rPr>
              <a:t> </a:t>
            </a:r>
            <a:endParaRPr lang="pt-BR" sz="20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85750" lvl="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pt-PT" sz="2000" b="1" dirty="0">
                <a:latin typeface="Arial" panose="020B0604020202020204" pitchFamily="34" charset="0"/>
                <a:cs typeface="Arial" panose="020B0604020202020204" pitchFamily="34" charset="0"/>
              </a:rPr>
              <a:t>NUTRACÊUTICOS: </a:t>
            </a:r>
            <a:r>
              <a:rPr lang="pt-PT" sz="2000" dirty="0">
                <a:latin typeface="Arial" panose="020B0604020202020204" pitchFamily="34" charset="0"/>
                <a:cs typeface="Arial" panose="020B0604020202020204" pitchFamily="34" charset="0"/>
              </a:rPr>
              <a:t>Alimento ou parte de um alimento que proporciona benefícios médicos, incluindo a prevenção e/ou tratamento de doenças. Ex: cálcio, óleo de peixe. (Stephen de Felice – Fundador e presidente da Fundação para Inovação em Medicina).</a:t>
            </a:r>
            <a:endParaRPr lang="pt-BR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pt-BR" b="1" dirty="0"/>
          </a:p>
        </p:txBody>
      </p:sp>
    </p:spTree>
    <p:extLst>
      <p:ext uri="{BB962C8B-B14F-4D97-AF65-F5344CB8AC3E}">
        <p14:creationId xmlns:p14="http://schemas.microsoft.com/office/powerpoint/2010/main" val="4214772640"/>
      </p:ext>
    </p:extLst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7035C30-1688-1255-39DD-E1BA46F1F4B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aixaDeTexto 3">
            <a:extLst>
              <a:ext uri="{FF2B5EF4-FFF2-40B4-BE49-F238E27FC236}">
                <a16:creationId xmlns:a16="http://schemas.microsoft.com/office/drawing/2014/main" id="{820D175E-EA9A-A4EE-78E9-BF106FA35BBF}"/>
              </a:ext>
            </a:extLst>
          </p:cNvPr>
          <p:cNvSpPr txBox="1"/>
          <p:nvPr/>
        </p:nvSpPr>
        <p:spPr>
          <a:xfrm>
            <a:off x="117987" y="221227"/>
            <a:ext cx="12074013" cy="465197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pt-PT" sz="2000" b="1" dirty="0">
                <a:latin typeface="Arial" panose="020B0604020202020204" pitchFamily="34" charset="0"/>
                <a:cs typeface="Arial" panose="020B0604020202020204" pitchFamily="34" charset="0"/>
              </a:rPr>
              <a:t>NUTRACÊUTICOS OU NUTRICOSMÉTICOS – ASSOCIAÇÕES</a:t>
            </a:r>
          </a:p>
          <a:p>
            <a:pPr>
              <a:lnSpc>
                <a:spcPct val="150000"/>
              </a:lnSpc>
            </a:pPr>
            <a:endParaRPr lang="pt-PT" sz="20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pt-PT" sz="2000" b="1" dirty="0">
                <a:latin typeface="Arial" panose="020B0604020202020204" pitchFamily="34" charset="0"/>
                <a:cs typeface="Arial" panose="020B0604020202020204" pitchFamily="34" charset="0"/>
              </a:rPr>
              <a:t>Bio – Arct: </a:t>
            </a:r>
            <a:r>
              <a:rPr lang="pt-PT" sz="2000" dirty="0">
                <a:latin typeface="Arial" panose="020B0604020202020204" pitchFamily="34" charset="0"/>
                <a:cs typeface="Arial" panose="020B0604020202020204" pitchFamily="34" charset="0"/>
              </a:rPr>
              <a:t>Extrato de uma planta do Mar Artico (Chondrus crispus), rica em Argunina, Citrulina, Taurina, Ácido glutâmico, Sais minerais, entre outros;</a:t>
            </a:r>
            <a:endParaRPr lang="pt-BR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pt-PT" sz="2000" dirty="0">
                <a:latin typeface="Arial" panose="020B0604020202020204" pitchFamily="34" charset="0"/>
                <a:cs typeface="Arial" panose="020B0604020202020204" pitchFamily="34" charset="0"/>
              </a:rPr>
              <a:t> </a:t>
            </a:r>
            <a:r>
              <a:rPr lang="pt-PT" sz="2000" b="1" dirty="0">
                <a:latin typeface="Arial" panose="020B0604020202020204" pitchFamily="34" charset="0"/>
                <a:cs typeface="Arial" panose="020B0604020202020204" pitchFamily="34" charset="0"/>
              </a:rPr>
              <a:t>Exsynutriment: </a:t>
            </a:r>
            <a:r>
              <a:rPr lang="pt-PT" sz="2000" dirty="0">
                <a:latin typeface="Arial" panose="020B0604020202020204" pitchFamily="34" charset="0"/>
                <a:cs typeface="Arial" panose="020B0604020202020204" pitchFamily="34" charset="0"/>
              </a:rPr>
              <a:t>Sílicio orgânico – biossintese de</a:t>
            </a:r>
            <a:endParaRPr lang="pt-BR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lnSpc>
                <a:spcPct val="150000"/>
              </a:lnSpc>
            </a:pPr>
            <a:r>
              <a:rPr lang="pt-PT" sz="2000" dirty="0">
                <a:latin typeface="Arial" panose="020B0604020202020204" pitchFamily="34" charset="0"/>
                <a:cs typeface="Arial" panose="020B0604020202020204" pitchFamily="34" charset="0"/>
              </a:rPr>
              <a:t>colágeno, elastina a GAGs;</a:t>
            </a:r>
            <a:endParaRPr lang="pt-BR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pt-PT" sz="2000" dirty="0">
                <a:latin typeface="Arial" panose="020B0604020202020204" pitchFamily="34" charset="0"/>
                <a:cs typeface="Arial" panose="020B0604020202020204" pitchFamily="34" charset="0"/>
              </a:rPr>
              <a:t> </a:t>
            </a:r>
            <a:r>
              <a:rPr lang="pt-PT" sz="2000" b="1" dirty="0">
                <a:latin typeface="Arial" panose="020B0604020202020204" pitchFamily="34" charset="0"/>
                <a:cs typeface="Arial" panose="020B0604020202020204" pitchFamily="34" charset="0"/>
              </a:rPr>
              <a:t>Glicoxil: </a:t>
            </a:r>
            <a:r>
              <a:rPr lang="pt-PT" sz="2000" dirty="0">
                <a:latin typeface="Arial" panose="020B0604020202020204" pitchFamily="34" charset="0"/>
                <a:cs typeface="Arial" panose="020B0604020202020204" pitchFamily="34" charset="0"/>
              </a:rPr>
              <a:t>composto de carcinina – antiglicante e</a:t>
            </a:r>
            <a:endParaRPr lang="pt-BR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lnSpc>
                <a:spcPct val="150000"/>
              </a:lnSpc>
            </a:pPr>
            <a:r>
              <a:rPr lang="pt-PT" sz="2000" dirty="0">
                <a:latin typeface="Arial" panose="020B0604020202020204" pitchFamily="34" charset="0"/>
                <a:cs typeface="Arial" panose="020B0604020202020204" pitchFamily="34" charset="0"/>
              </a:rPr>
              <a:t>antioxidante;</a:t>
            </a:r>
            <a:endParaRPr lang="pt-BR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pt-PT" sz="2000" dirty="0">
                <a:latin typeface="Arial" panose="020B0604020202020204" pitchFamily="34" charset="0"/>
                <a:cs typeface="Arial" panose="020B0604020202020204" pitchFamily="34" charset="0"/>
              </a:rPr>
              <a:t> </a:t>
            </a:r>
            <a:r>
              <a:rPr lang="pt-PT" sz="2000" b="1" dirty="0">
                <a:latin typeface="Arial" panose="020B0604020202020204" pitchFamily="34" charset="0"/>
                <a:cs typeface="Arial" panose="020B0604020202020204" pitchFamily="34" charset="0"/>
              </a:rPr>
              <a:t>Morosil: </a:t>
            </a:r>
            <a:r>
              <a:rPr lang="pt-PT" sz="2000" dirty="0">
                <a:latin typeface="Arial" panose="020B0604020202020204" pitchFamily="34" charset="0"/>
                <a:cs typeface="Arial" panose="020B0604020202020204" pitchFamily="34" charset="0"/>
              </a:rPr>
              <a:t>Modulação e acúmulo da gordura – inibe estresse oxidativo/promove lipólise;</a:t>
            </a:r>
            <a:endParaRPr lang="pt-BR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lnSpc>
                <a:spcPct val="150000"/>
              </a:lnSpc>
            </a:pPr>
            <a:endParaRPr lang="pt-PT" sz="20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91800952"/>
      </p:ext>
    </p:extLst>
  </p:cSld>
  <p:clrMapOvr>
    <a:masterClrMapping/>
  </p:clrMapOvr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45DFF7A-EBE3-BD8B-E88C-7B440CDB5FF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aixaDeTexto 3">
            <a:extLst>
              <a:ext uri="{FF2B5EF4-FFF2-40B4-BE49-F238E27FC236}">
                <a16:creationId xmlns:a16="http://schemas.microsoft.com/office/drawing/2014/main" id="{FD53832D-5E20-5473-DDDB-E50D96BE594B}"/>
              </a:ext>
            </a:extLst>
          </p:cNvPr>
          <p:cNvSpPr txBox="1"/>
          <p:nvPr/>
        </p:nvSpPr>
        <p:spPr>
          <a:xfrm>
            <a:off x="117987" y="221227"/>
            <a:ext cx="12074013" cy="372864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pt-PT" sz="2000" b="1" dirty="0">
                <a:latin typeface="Arial" panose="020B0604020202020204" pitchFamily="34" charset="0"/>
                <a:cs typeface="Arial" panose="020B0604020202020204" pitchFamily="34" charset="0"/>
              </a:rPr>
              <a:t>NUTRACÊUTICOS OU NUTRICOSMÉTICOS – ASSOCIAÇÕES</a:t>
            </a:r>
          </a:p>
          <a:p>
            <a:pPr>
              <a:lnSpc>
                <a:spcPct val="150000"/>
              </a:lnSpc>
            </a:pPr>
            <a:endParaRPr lang="pt-PT" sz="20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0">
              <a:lnSpc>
                <a:spcPct val="150000"/>
              </a:lnSpc>
            </a:pPr>
            <a:r>
              <a:rPr lang="pt-PT" sz="2000" b="1" dirty="0">
                <a:latin typeface="Arial" panose="020B0604020202020204" pitchFamily="34" charset="0"/>
                <a:cs typeface="Arial" panose="020B0604020202020204" pitchFamily="34" charset="0"/>
              </a:rPr>
              <a:t>Compostos naturais: </a:t>
            </a:r>
            <a:r>
              <a:rPr lang="pt-PT" sz="2000" dirty="0">
                <a:latin typeface="Arial" panose="020B0604020202020204" pitchFamily="34" charset="0"/>
                <a:cs typeface="Arial" panose="020B0604020202020204" pitchFamily="34" charset="0"/>
              </a:rPr>
              <a:t>Centela asiatica, ginko biloba, hera, cavalinha, gengibre, pimenta, canela, goji berry, chá verde, entre outros...</a:t>
            </a:r>
            <a:endParaRPr lang="pt-BR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lnSpc>
                <a:spcPct val="150000"/>
              </a:lnSpc>
            </a:pPr>
            <a:r>
              <a:rPr lang="pt-PT" sz="2000" dirty="0">
                <a:latin typeface="Arial" panose="020B0604020202020204" pitchFamily="34" charset="0"/>
                <a:cs typeface="Arial" panose="020B0604020202020204" pitchFamily="34" charset="0"/>
              </a:rPr>
              <a:t> </a:t>
            </a:r>
            <a:endParaRPr lang="pt-BR" sz="20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0">
              <a:lnSpc>
                <a:spcPct val="150000"/>
              </a:lnSpc>
            </a:pPr>
            <a:r>
              <a:rPr lang="pt-PT" sz="2000" b="1" dirty="0">
                <a:latin typeface="Arial" panose="020B0604020202020204" pitchFamily="34" charset="0"/>
                <a:cs typeface="Arial" panose="020B0604020202020204" pitchFamily="34" charset="0"/>
              </a:rPr>
              <a:t>Vitaminas e Oligoelementos: </a:t>
            </a:r>
            <a:r>
              <a:rPr lang="pt-PT" sz="2000" dirty="0">
                <a:latin typeface="Arial" panose="020B0604020202020204" pitchFamily="34" charset="0"/>
                <a:cs typeface="Arial" panose="020B0604020202020204" pitchFamily="34" charset="0"/>
              </a:rPr>
              <a:t>Vitamina C, Vitamina A, Vitamina E, Complexo B, zinco, cobre, manganês, magnésio, cromo, entre outros.</a:t>
            </a:r>
            <a:endParaRPr lang="pt-BR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lnSpc>
                <a:spcPct val="150000"/>
              </a:lnSpc>
            </a:pPr>
            <a:endParaRPr lang="pt-PT" sz="20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71972686"/>
      </p:ext>
    </p:extLst>
  </p:cSld>
  <p:clrMapOvr>
    <a:masterClrMapping/>
  </p:clrMapOvr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97B016F-1606-8CBE-A270-9E241E9C41F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aixaDeTexto 2">
            <a:extLst>
              <a:ext uri="{FF2B5EF4-FFF2-40B4-BE49-F238E27FC236}">
                <a16:creationId xmlns:a16="http://schemas.microsoft.com/office/drawing/2014/main" id="{193213A5-3EC2-BDD4-BBD6-156B09A63B28}"/>
              </a:ext>
            </a:extLst>
          </p:cNvPr>
          <p:cNvSpPr txBox="1"/>
          <p:nvPr/>
        </p:nvSpPr>
        <p:spPr>
          <a:xfrm>
            <a:off x="0" y="103240"/>
            <a:ext cx="9147687" cy="120032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pt-BR" b="1" dirty="0">
                <a:latin typeface="Arial" panose="020B0604020202020204" pitchFamily="34" charset="0"/>
                <a:cs typeface="Arial" panose="020B0604020202020204" pitchFamily="34" charset="0"/>
              </a:rPr>
              <a:t>ASSOCIAÇÃO A FOTOBIOMODULAÇÃO</a:t>
            </a:r>
          </a:p>
          <a:p>
            <a:endParaRPr lang="pt-BR" dirty="0"/>
          </a:p>
          <a:p>
            <a:endParaRPr lang="pt-BR" dirty="0"/>
          </a:p>
          <a:p>
            <a:endParaRPr lang="pt-BR" dirty="0"/>
          </a:p>
        </p:txBody>
      </p:sp>
      <p:pic>
        <p:nvPicPr>
          <p:cNvPr id="5" name="Imagem 4">
            <a:extLst>
              <a:ext uri="{FF2B5EF4-FFF2-40B4-BE49-F238E27FC236}">
                <a16:creationId xmlns:a16="http://schemas.microsoft.com/office/drawing/2014/main" id="{DDD1FCF9-34C5-DCD2-DD5B-C5179553702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25909" y="626834"/>
            <a:ext cx="9778181" cy="60050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91712223"/>
      </p:ext>
    </p:extLst>
  </p:cSld>
  <p:clrMapOvr>
    <a:masterClrMapping/>
  </p:clrMapOvr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48DEA7C-F889-D486-425C-E050C537217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aixaDeTexto 2">
            <a:extLst>
              <a:ext uri="{FF2B5EF4-FFF2-40B4-BE49-F238E27FC236}">
                <a16:creationId xmlns:a16="http://schemas.microsoft.com/office/drawing/2014/main" id="{8FDAC3DE-D44F-4B7A-FD54-ED18F9A57702}"/>
              </a:ext>
            </a:extLst>
          </p:cNvPr>
          <p:cNvSpPr txBox="1"/>
          <p:nvPr/>
        </p:nvSpPr>
        <p:spPr>
          <a:xfrm>
            <a:off x="0" y="103240"/>
            <a:ext cx="9147687" cy="120032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pt-BR" b="1" dirty="0">
                <a:latin typeface="Arial" panose="020B0604020202020204" pitchFamily="34" charset="0"/>
                <a:cs typeface="Arial" panose="020B0604020202020204" pitchFamily="34" charset="0"/>
              </a:rPr>
              <a:t>ASSOCIAÇÃO A FOTOBIOMODULAÇÃO</a:t>
            </a:r>
          </a:p>
          <a:p>
            <a:endParaRPr lang="pt-BR" dirty="0"/>
          </a:p>
          <a:p>
            <a:endParaRPr lang="pt-BR" dirty="0"/>
          </a:p>
          <a:p>
            <a:endParaRPr lang="pt-BR" dirty="0"/>
          </a:p>
        </p:txBody>
      </p:sp>
      <p:pic>
        <p:nvPicPr>
          <p:cNvPr id="4" name="Imagem 3">
            <a:extLst>
              <a:ext uri="{FF2B5EF4-FFF2-40B4-BE49-F238E27FC236}">
                <a16:creationId xmlns:a16="http://schemas.microsoft.com/office/drawing/2014/main" id="{504BD4D8-D85E-5675-4BC7-01BB5F5D0E8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19432" y="577547"/>
            <a:ext cx="10542901" cy="59117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62818946"/>
      </p:ext>
    </p:extLst>
  </p:cSld>
  <p:clrMapOvr>
    <a:masterClrMapping/>
  </p:clrMapOvr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068825E-B1A7-BFFE-8035-EBF4DA28A72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aixaDeTexto 2">
            <a:extLst>
              <a:ext uri="{FF2B5EF4-FFF2-40B4-BE49-F238E27FC236}">
                <a16:creationId xmlns:a16="http://schemas.microsoft.com/office/drawing/2014/main" id="{E8C0276C-C943-14E8-48D0-227A6612477A}"/>
              </a:ext>
            </a:extLst>
          </p:cNvPr>
          <p:cNvSpPr txBox="1"/>
          <p:nvPr/>
        </p:nvSpPr>
        <p:spPr>
          <a:xfrm>
            <a:off x="0" y="0"/>
            <a:ext cx="9586452" cy="372864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pt-BR" sz="2000" b="1" dirty="0">
                <a:latin typeface="Arial" panose="020B0604020202020204" pitchFamily="34" charset="0"/>
                <a:cs typeface="Arial" panose="020B0604020202020204" pitchFamily="34" charset="0"/>
              </a:rPr>
              <a:t>IMPORTANTE!!!!</a:t>
            </a:r>
            <a:endParaRPr lang="pt-BR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lnSpc>
                <a:spcPct val="150000"/>
              </a:lnSpc>
            </a:pPr>
            <a:endParaRPr lang="pt-BR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lnSpc>
                <a:spcPct val="150000"/>
              </a:lnSpc>
            </a:pPr>
            <a:r>
              <a:rPr lang="pt-BR" sz="2000" dirty="0">
                <a:latin typeface="Arial" panose="020B0604020202020204" pitchFamily="34" charset="0"/>
                <a:cs typeface="Arial" panose="020B0604020202020204" pitchFamily="34" charset="0"/>
              </a:rPr>
              <a:t>• </a:t>
            </a:r>
            <a:r>
              <a:rPr lang="pt-BR" sz="2000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Não usar nenhum ácido </a:t>
            </a:r>
            <a:r>
              <a:rPr lang="pt-BR" sz="2000" u="sng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queratolítico</a:t>
            </a:r>
            <a:r>
              <a:rPr lang="pt-BR" sz="2000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 com o </a:t>
            </a:r>
            <a:r>
              <a:rPr lang="pt-BR" sz="2000" u="sng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roller</a:t>
            </a:r>
            <a:r>
              <a:rPr lang="pt-BR" sz="2000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; </a:t>
            </a:r>
          </a:p>
          <a:p>
            <a:pPr>
              <a:lnSpc>
                <a:spcPct val="150000"/>
              </a:lnSpc>
            </a:pPr>
            <a:r>
              <a:rPr lang="pt-BR" sz="2000" dirty="0">
                <a:latin typeface="Arial" panose="020B0604020202020204" pitchFamily="34" charset="0"/>
                <a:cs typeface="Arial" panose="020B0604020202020204" pitchFamily="34" charset="0"/>
              </a:rPr>
              <a:t>• Todo produto que é preciso retirar não deve ser utilizado na aplicação;</a:t>
            </a:r>
          </a:p>
          <a:p>
            <a:pPr>
              <a:lnSpc>
                <a:spcPct val="150000"/>
              </a:lnSpc>
            </a:pPr>
            <a:r>
              <a:rPr lang="pt-BR" sz="2000" dirty="0">
                <a:latin typeface="Arial" panose="020B0604020202020204" pitchFamily="34" charset="0"/>
                <a:cs typeface="Arial" panose="020B0604020202020204" pitchFamily="34" charset="0"/>
              </a:rPr>
              <a:t>• Ácido salicílico é anticoagulante, se for tratamento para pele </a:t>
            </a:r>
            <a:r>
              <a:rPr lang="pt-BR" sz="2000" dirty="0" err="1">
                <a:latin typeface="Arial" panose="020B0604020202020204" pitchFamily="34" charset="0"/>
                <a:cs typeface="Arial" panose="020B0604020202020204" pitchFamily="34" charset="0"/>
              </a:rPr>
              <a:t>acneica</a:t>
            </a:r>
            <a:r>
              <a:rPr lang="pt-BR" sz="2000" dirty="0">
                <a:latin typeface="Arial" panose="020B0604020202020204" pitchFamily="34" charset="0"/>
                <a:cs typeface="Arial" panose="020B0604020202020204" pitchFamily="34" charset="0"/>
              </a:rPr>
              <a:t> optar por niacinamida ou </a:t>
            </a:r>
            <a:r>
              <a:rPr lang="pt-BR" sz="2000" dirty="0" err="1">
                <a:latin typeface="Arial" panose="020B0604020202020204" pitchFamily="34" charset="0"/>
                <a:cs typeface="Arial" panose="020B0604020202020204" pitchFamily="34" charset="0"/>
              </a:rPr>
              <a:t>gluconolactona</a:t>
            </a:r>
            <a:r>
              <a:rPr lang="pt-BR" sz="2000" dirty="0">
                <a:latin typeface="Arial" panose="020B0604020202020204" pitchFamily="34" charset="0"/>
                <a:cs typeface="Arial" panose="020B0604020202020204" pitchFamily="34" charset="0"/>
              </a:rPr>
              <a:t>;</a:t>
            </a:r>
          </a:p>
          <a:p>
            <a:pPr>
              <a:lnSpc>
                <a:spcPct val="150000"/>
              </a:lnSpc>
            </a:pPr>
            <a:r>
              <a:rPr lang="pt-BR" sz="2000" dirty="0">
                <a:latin typeface="Arial" panose="020B0604020202020204" pitchFamily="34" charset="0"/>
                <a:cs typeface="Arial" panose="020B0604020202020204" pitchFamily="34" charset="0"/>
              </a:rPr>
              <a:t>• Não usar máscara ou argila após a aplicação;</a:t>
            </a:r>
          </a:p>
          <a:p>
            <a:pPr>
              <a:lnSpc>
                <a:spcPct val="150000"/>
              </a:lnSpc>
            </a:pPr>
            <a:r>
              <a:rPr lang="pt-BR" sz="2000" dirty="0">
                <a:latin typeface="Arial" panose="020B0604020202020204" pitchFamily="34" charset="0"/>
                <a:cs typeface="Arial" panose="020B0604020202020204" pitchFamily="34" charset="0"/>
              </a:rPr>
              <a:t>• </a:t>
            </a:r>
            <a:r>
              <a:rPr lang="pt-BR" sz="2000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Preferir veículos base água: gel, sérum, fluido, solução.</a:t>
            </a:r>
          </a:p>
        </p:txBody>
      </p:sp>
    </p:spTree>
    <p:extLst>
      <p:ext uri="{BB962C8B-B14F-4D97-AF65-F5344CB8AC3E}">
        <p14:creationId xmlns:p14="http://schemas.microsoft.com/office/powerpoint/2010/main" val="4109081140"/>
      </p:ext>
    </p:extLst>
  </p:cSld>
  <p:clrMapOvr>
    <a:masterClrMapping/>
  </p:clrMapOvr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6F9C221-95CE-229A-92C8-4C9B486264F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aixaDeTexto 2">
            <a:extLst>
              <a:ext uri="{FF2B5EF4-FFF2-40B4-BE49-F238E27FC236}">
                <a16:creationId xmlns:a16="http://schemas.microsoft.com/office/drawing/2014/main" id="{DDFE3CC1-60B0-6AE7-E57C-3C5CBC0D33D0}"/>
              </a:ext>
            </a:extLst>
          </p:cNvPr>
          <p:cNvSpPr txBox="1"/>
          <p:nvPr/>
        </p:nvSpPr>
        <p:spPr>
          <a:xfrm>
            <a:off x="0" y="0"/>
            <a:ext cx="12192000" cy="603697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pt-BR" sz="2000" b="1" dirty="0">
                <a:latin typeface="Arial" panose="020B0604020202020204" pitchFamily="34" charset="0"/>
                <a:cs typeface="Arial" panose="020B0604020202020204" pitchFamily="34" charset="0"/>
              </a:rPr>
              <a:t>IMPORTANTE!!!!</a:t>
            </a:r>
            <a:endParaRPr lang="pt-BR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lnSpc>
                <a:spcPct val="150000"/>
              </a:lnSpc>
            </a:pPr>
            <a:r>
              <a:rPr lang="pt-BR" sz="2000" b="1" dirty="0">
                <a:latin typeface="Arial" panose="020B0604020202020204" pitchFamily="34" charset="0"/>
                <a:cs typeface="Arial" panose="020B0604020202020204" pitchFamily="34" charset="0"/>
              </a:rPr>
              <a:t>Ácidos Queratolíticos e Microagulhamento</a:t>
            </a:r>
          </a:p>
          <a:p>
            <a:pPr>
              <a:lnSpc>
                <a:spcPct val="150000"/>
              </a:lnSpc>
            </a:pPr>
            <a:r>
              <a:rPr lang="pt-BR" sz="2000" dirty="0">
                <a:latin typeface="Arial" panose="020B0604020202020204" pitchFamily="34" charset="0"/>
                <a:cs typeface="Arial" panose="020B0604020202020204" pitchFamily="34" charset="0"/>
              </a:rPr>
              <a:t>Os ácidos queratolíticos promovem esfoliação química e aumentam a permeabilidade da pele. Apesar dos benefícios em tratamentos dermatológicos, eles exigem cautela quando associados ao microagulhamento.</a:t>
            </a:r>
          </a:p>
          <a:p>
            <a:pPr>
              <a:lnSpc>
                <a:spcPct val="150000"/>
              </a:lnSpc>
            </a:pPr>
            <a:endParaRPr lang="pt-BR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lnSpc>
                <a:spcPct val="150000"/>
              </a:lnSpc>
            </a:pPr>
            <a:r>
              <a:rPr lang="pt-BR" sz="2000" dirty="0">
                <a:latin typeface="Arial" panose="020B0604020202020204" pitchFamily="34" charset="0"/>
                <a:cs typeface="Arial" panose="020B0604020202020204" pitchFamily="34" charset="0"/>
              </a:rPr>
              <a:t>Os principais exemplos são:</a:t>
            </a:r>
          </a:p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pt-BR" sz="2000" dirty="0">
                <a:latin typeface="Arial" panose="020B0604020202020204" pitchFamily="34" charset="0"/>
                <a:cs typeface="Arial" panose="020B0604020202020204" pitchFamily="34" charset="0"/>
              </a:rPr>
              <a:t>Ácido salicílico; </a:t>
            </a:r>
          </a:p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pt-BR" sz="2000" dirty="0">
                <a:latin typeface="Arial" panose="020B0604020202020204" pitchFamily="34" charset="0"/>
                <a:cs typeface="Arial" panose="020B0604020202020204" pitchFamily="34" charset="0"/>
              </a:rPr>
              <a:t>Ácido glicólico; </a:t>
            </a:r>
          </a:p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pt-BR" sz="2000" dirty="0">
                <a:latin typeface="Arial" panose="020B0604020202020204" pitchFamily="34" charset="0"/>
                <a:cs typeface="Arial" panose="020B0604020202020204" pitchFamily="34" charset="0"/>
              </a:rPr>
              <a:t>Ácido retinóico; </a:t>
            </a:r>
          </a:p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pt-BR" sz="2000" dirty="0">
                <a:latin typeface="Arial" panose="020B0604020202020204" pitchFamily="34" charset="0"/>
                <a:cs typeface="Arial" panose="020B0604020202020204" pitchFamily="34" charset="0"/>
              </a:rPr>
              <a:t>Ácido mandélico; </a:t>
            </a:r>
          </a:p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pt-BR" sz="2000" dirty="0">
                <a:latin typeface="Arial" panose="020B0604020202020204" pitchFamily="34" charset="0"/>
                <a:cs typeface="Arial" panose="020B0604020202020204" pitchFamily="34" charset="0"/>
              </a:rPr>
              <a:t>Ácido lático; </a:t>
            </a:r>
          </a:p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pt-BR" sz="2000" dirty="0" err="1">
                <a:latin typeface="Arial" panose="020B0604020202020204" pitchFamily="34" charset="0"/>
                <a:cs typeface="Arial" panose="020B0604020202020204" pitchFamily="34" charset="0"/>
              </a:rPr>
              <a:t>Resorcina</a:t>
            </a:r>
            <a:r>
              <a:rPr lang="pt-BR" sz="2000" dirty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pPr>
              <a:lnSpc>
                <a:spcPct val="150000"/>
              </a:lnSpc>
            </a:pPr>
            <a:endParaRPr lang="pt-BR" sz="2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41946041"/>
      </p:ext>
    </p:extLst>
  </p:cSld>
  <p:clrMapOvr>
    <a:masterClrMapping/>
  </p:clrMapOvr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E463F50-D6C2-4CCA-C17B-E3ACED49A9A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aixaDeTexto 2">
            <a:extLst>
              <a:ext uri="{FF2B5EF4-FFF2-40B4-BE49-F238E27FC236}">
                <a16:creationId xmlns:a16="http://schemas.microsoft.com/office/drawing/2014/main" id="{5C85C61E-35A6-13F8-0796-D765958DEF77}"/>
              </a:ext>
            </a:extLst>
          </p:cNvPr>
          <p:cNvSpPr txBox="1"/>
          <p:nvPr/>
        </p:nvSpPr>
        <p:spPr>
          <a:xfrm>
            <a:off x="0" y="0"/>
            <a:ext cx="12192000" cy="557530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pt-BR" sz="2000" b="1" dirty="0">
                <a:latin typeface="Arial" panose="020B0604020202020204" pitchFamily="34" charset="0"/>
                <a:cs typeface="Arial" panose="020B0604020202020204" pitchFamily="34" charset="0"/>
              </a:rPr>
              <a:t>IMPORTANTE!!!!</a:t>
            </a:r>
            <a:endParaRPr lang="pt-BR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lnSpc>
                <a:spcPct val="150000"/>
              </a:lnSpc>
            </a:pPr>
            <a:r>
              <a:rPr lang="pt-BR" sz="2000" b="1" dirty="0">
                <a:latin typeface="Arial" panose="020B0604020202020204" pitchFamily="34" charset="0"/>
                <a:cs typeface="Arial" panose="020B0604020202020204" pitchFamily="34" charset="0"/>
              </a:rPr>
              <a:t>Por que evitar o uso durante o microagulhamento?</a:t>
            </a:r>
          </a:p>
          <a:p>
            <a:pPr>
              <a:lnSpc>
                <a:spcPct val="150000"/>
              </a:lnSpc>
            </a:pPr>
            <a:r>
              <a:rPr lang="pt-BR" sz="2000" dirty="0">
                <a:latin typeface="Arial" panose="020B0604020202020204" pitchFamily="34" charset="0"/>
                <a:cs typeface="Arial" panose="020B0604020202020204" pitchFamily="34" charset="0"/>
              </a:rPr>
              <a:t>O microagulhamento já cria microcanais na pele, aumentando muito a absorção de ativos. Quando um ácido </a:t>
            </a:r>
            <a:r>
              <a:rPr lang="pt-BR" sz="2000" dirty="0" err="1">
                <a:latin typeface="Arial" panose="020B0604020202020204" pitchFamily="34" charset="0"/>
                <a:cs typeface="Arial" panose="020B0604020202020204" pitchFamily="34" charset="0"/>
              </a:rPr>
              <a:t>queratolítico</a:t>
            </a:r>
            <a:r>
              <a:rPr lang="pt-BR" sz="2000" dirty="0">
                <a:latin typeface="Arial" panose="020B0604020202020204" pitchFamily="34" charset="0"/>
                <a:cs typeface="Arial" panose="020B0604020202020204" pitchFamily="34" charset="0"/>
              </a:rPr>
              <a:t> é aplicado durante ou logo após o procedimento, pode ocorrer:</a:t>
            </a:r>
          </a:p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pt-BR" sz="2000" dirty="0">
                <a:latin typeface="Arial" panose="020B0604020202020204" pitchFamily="34" charset="0"/>
                <a:cs typeface="Arial" panose="020B0604020202020204" pitchFamily="34" charset="0"/>
              </a:rPr>
              <a:t> Irritação intensa;</a:t>
            </a:r>
          </a:p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pt-BR" sz="2000" dirty="0">
                <a:latin typeface="Arial" panose="020B0604020202020204" pitchFamily="34" charset="0"/>
                <a:cs typeface="Arial" panose="020B0604020202020204" pitchFamily="34" charset="0"/>
              </a:rPr>
              <a:t> Ardência excessiva;</a:t>
            </a:r>
          </a:p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pt-BR" sz="2000" dirty="0">
                <a:latin typeface="Arial" panose="020B0604020202020204" pitchFamily="34" charset="0"/>
                <a:cs typeface="Arial" panose="020B0604020202020204" pitchFamily="34" charset="0"/>
              </a:rPr>
              <a:t> Inflamação importante;</a:t>
            </a:r>
          </a:p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pt-BR" sz="2000" dirty="0">
                <a:latin typeface="Arial" panose="020B0604020202020204" pitchFamily="34" charset="0"/>
                <a:cs typeface="Arial" panose="020B0604020202020204" pitchFamily="34" charset="0"/>
              </a:rPr>
              <a:t> Queimaduras químicas;</a:t>
            </a:r>
          </a:p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pt-BR" sz="2000" dirty="0">
                <a:latin typeface="Arial" panose="020B0604020202020204" pitchFamily="34" charset="0"/>
                <a:cs typeface="Arial" panose="020B0604020202020204" pitchFamily="34" charset="0"/>
              </a:rPr>
              <a:t> Hiperpigmentação pós-inflamatória;</a:t>
            </a:r>
          </a:p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pt-BR" sz="2000" dirty="0">
                <a:latin typeface="Arial" panose="020B0604020202020204" pitchFamily="34" charset="0"/>
                <a:cs typeface="Arial" panose="020B0604020202020204" pitchFamily="34" charset="0"/>
              </a:rPr>
              <a:t> Sensibilização da pele;</a:t>
            </a:r>
          </a:p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pt-BR" sz="2000" dirty="0">
                <a:latin typeface="Arial" panose="020B0604020202020204" pitchFamily="34" charset="0"/>
                <a:cs typeface="Arial" panose="020B0604020202020204" pitchFamily="34" charset="0"/>
              </a:rPr>
              <a:t> Comprometimento da barreira cutânea.</a:t>
            </a:r>
          </a:p>
          <a:p>
            <a:pPr>
              <a:lnSpc>
                <a:spcPct val="150000"/>
              </a:lnSpc>
            </a:pPr>
            <a:endParaRPr lang="pt-BR" sz="2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6275869"/>
      </p:ext>
    </p:extLst>
  </p:cSld>
  <p:clrMapOvr>
    <a:masterClrMapping/>
  </p:clrMapOvr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D493594-514A-0D57-27D7-16DEB83FFC3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aixaDeTexto 2">
            <a:extLst>
              <a:ext uri="{FF2B5EF4-FFF2-40B4-BE49-F238E27FC236}">
                <a16:creationId xmlns:a16="http://schemas.microsoft.com/office/drawing/2014/main" id="{F54132E5-0472-0C69-29D6-19916E03B313}"/>
              </a:ext>
            </a:extLst>
          </p:cNvPr>
          <p:cNvSpPr txBox="1"/>
          <p:nvPr/>
        </p:nvSpPr>
        <p:spPr>
          <a:xfrm>
            <a:off x="0" y="0"/>
            <a:ext cx="12192000" cy="696030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pt-BR" sz="2000" b="1" dirty="0">
                <a:latin typeface="Arial" panose="020B0604020202020204" pitchFamily="34" charset="0"/>
                <a:cs typeface="Arial" panose="020B0604020202020204" pitchFamily="34" charset="0"/>
              </a:rPr>
              <a:t>IMPORTANTE!!!!</a:t>
            </a:r>
            <a:endParaRPr lang="pt-BR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lnSpc>
                <a:spcPct val="150000"/>
              </a:lnSpc>
            </a:pPr>
            <a:r>
              <a:rPr lang="pt-BR" sz="2000" b="1" dirty="0">
                <a:latin typeface="Arial" panose="020B0604020202020204" pitchFamily="34" charset="0"/>
                <a:cs typeface="Arial" panose="020B0604020202020204" pitchFamily="34" charset="0"/>
              </a:rPr>
              <a:t>Quais ativos são mais seguros no </a:t>
            </a:r>
            <a:r>
              <a:rPr lang="pt-BR" sz="2000" b="1" dirty="0" err="1">
                <a:latin typeface="Arial" panose="020B0604020202020204" pitchFamily="34" charset="0"/>
                <a:cs typeface="Arial" panose="020B0604020202020204" pitchFamily="34" charset="0"/>
              </a:rPr>
              <a:t>drug</a:t>
            </a:r>
            <a:r>
              <a:rPr lang="pt-BR" sz="2000" b="1" dirty="0">
                <a:latin typeface="Arial" panose="020B0604020202020204" pitchFamily="34" charset="0"/>
                <a:cs typeface="Arial" panose="020B0604020202020204" pitchFamily="34" charset="0"/>
              </a:rPr>
              <a:t> delivery?</a:t>
            </a:r>
          </a:p>
          <a:p>
            <a:pPr>
              <a:lnSpc>
                <a:spcPct val="150000"/>
              </a:lnSpc>
            </a:pPr>
            <a:endParaRPr lang="pt-BR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lnSpc>
                <a:spcPct val="150000"/>
              </a:lnSpc>
            </a:pPr>
            <a:r>
              <a:rPr lang="pt-BR" sz="2000" dirty="0">
                <a:latin typeface="Arial" panose="020B0604020202020204" pitchFamily="34" charset="0"/>
                <a:cs typeface="Arial" panose="020B0604020202020204" pitchFamily="34" charset="0"/>
              </a:rPr>
              <a:t>Após o microagulhamento, normalmente são preferidos ativos:</a:t>
            </a:r>
            <a:br>
              <a:rPr lang="pt-BR" sz="2000" dirty="0">
                <a:latin typeface="Arial" panose="020B0604020202020204" pitchFamily="34" charset="0"/>
                <a:cs typeface="Arial" panose="020B0604020202020204" pitchFamily="34" charset="0"/>
              </a:rPr>
            </a:br>
            <a:endParaRPr lang="pt-BR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pt-BR" sz="2000" dirty="0">
                <a:latin typeface="Arial" panose="020B0604020202020204" pitchFamily="34" charset="0"/>
                <a:cs typeface="Arial" panose="020B0604020202020204" pitchFamily="34" charset="0"/>
              </a:rPr>
              <a:t>Hidratantes;</a:t>
            </a:r>
          </a:p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pt-BR" sz="2000" dirty="0">
                <a:latin typeface="Arial" panose="020B0604020202020204" pitchFamily="34" charset="0"/>
                <a:cs typeface="Arial" panose="020B0604020202020204" pitchFamily="34" charset="0"/>
              </a:rPr>
              <a:t> Calmantes;</a:t>
            </a:r>
          </a:p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pt-BR" sz="2000" dirty="0">
                <a:latin typeface="Arial" panose="020B0604020202020204" pitchFamily="34" charset="0"/>
                <a:cs typeface="Arial" panose="020B0604020202020204" pitchFamily="34" charset="0"/>
              </a:rPr>
              <a:t> Regeneradores;</a:t>
            </a:r>
          </a:p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pt-B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pt-BR" sz="2000" dirty="0" err="1">
                <a:latin typeface="Arial" panose="020B0604020202020204" pitchFamily="34" charset="0"/>
                <a:cs typeface="Arial" panose="020B0604020202020204" pitchFamily="34" charset="0"/>
              </a:rPr>
              <a:t>Bioestimuladores</a:t>
            </a:r>
            <a:r>
              <a:rPr lang="pt-BR" sz="2000" dirty="0">
                <a:latin typeface="Arial" panose="020B0604020202020204" pitchFamily="34" charset="0"/>
                <a:cs typeface="Arial" panose="020B0604020202020204" pitchFamily="34" charset="0"/>
              </a:rPr>
              <a:t>;</a:t>
            </a:r>
          </a:p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pt-BR" sz="2000" dirty="0">
                <a:latin typeface="Arial" panose="020B0604020202020204" pitchFamily="34" charset="0"/>
                <a:cs typeface="Arial" panose="020B0604020202020204" pitchFamily="34" charset="0"/>
              </a:rPr>
              <a:t> Clareadores suaves;</a:t>
            </a:r>
          </a:p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pt-BR" sz="2000" dirty="0">
                <a:latin typeface="Arial" panose="020B0604020202020204" pitchFamily="34" charset="0"/>
                <a:cs typeface="Arial" panose="020B0604020202020204" pitchFamily="34" charset="0"/>
              </a:rPr>
              <a:t> Fatores de crescimento;</a:t>
            </a:r>
          </a:p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pt-BR" sz="2000" dirty="0">
                <a:latin typeface="Arial" panose="020B0604020202020204" pitchFamily="34" charset="0"/>
                <a:cs typeface="Arial" panose="020B0604020202020204" pitchFamily="34" charset="0"/>
              </a:rPr>
              <a:t> Ácido hialurônico;</a:t>
            </a:r>
          </a:p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pt-B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pt-BR" sz="2000" dirty="0" err="1">
                <a:latin typeface="Arial" panose="020B0604020202020204" pitchFamily="34" charset="0"/>
                <a:cs typeface="Arial" panose="020B0604020202020204" pitchFamily="34" charset="0"/>
              </a:rPr>
              <a:t>Pantenol</a:t>
            </a:r>
            <a:r>
              <a:rPr lang="pt-BR" sz="2000" dirty="0">
                <a:latin typeface="Arial" panose="020B0604020202020204" pitchFamily="34" charset="0"/>
                <a:cs typeface="Arial" panose="020B0604020202020204" pitchFamily="34" charset="0"/>
              </a:rPr>
              <a:t>;</a:t>
            </a:r>
          </a:p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pt-BR" sz="2000" dirty="0">
                <a:latin typeface="Arial" panose="020B0604020202020204" pitchFamily="34" charset="0"/>
                <a:cs typeface="Arial" panose="020B0604020202020204" pitchFamily="34" charset="0"/>
              </a:rPr>
              <a:t> Niacinamida.</a:t>
            </a:r>
          </a:p>
          <a:p>
            <a:pPr>
              <a:lnSpc>
                <a:spcPct val="150000"/>
              </a:lnSpc>
            </a:pPr>
            <a:endParaRPr lang="pt-BR" sz="2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06221187"/>
      </p:ext>
    </p:extLst>
  </p:cSld>
  <p:clrMapOvr>
    <a:masterClrMapping/>
  </p:clrMapOvr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09A221B-912A-C082-2EF6-D4A7D1570FC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aixaDeTexto 2">
            <a:extLst>
              <a:ext uri="{FF2B5EF4-FFF2-40B4-BE49-F238E27FC236}">
                <a16:creationId xmlns:a16="http://schemas.microsoft.com/office/drawing/2014/main" id="{1AC6E6C1-A6A0-6D79-AFE8-D453C416BDAC}"/>
              </a:ext>
            </a:extLst>
          </p:cNvPr>
          <p:cNvSpPr txBox="1"/>
          <p:nvPr/>
        </p:nvSpPr>
        <p:spPr>
          <a:xfrm>
            <a:off x="0" y="0"/>
            <a:ext cx="12192000" cy="419031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pt-BR" sz="2000" b="1" dirty="0">
                <a:latin typeface="Arial" panose="020B0604020202020204" pitchFamily="34" charset="0"/>
                <a:cs typeface="Arial" panose="020B0604020202020204" pitchFamily="34" charset="0"/>
              </a:rPr>
              <a:t>IMPORTANTE!!!!</a:t>
            </a:r>
            <a:endParaRPr lang="pt-BR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lnSpc>
                <a:spcPct val="150000"/>
              </a:lnSpc>
            </a:pPr>
            <a:r>
              <a:rPr lang="pt-BR" sz="2000" dirty="0">
                <a:latin typeface="Arial" panose="020B0604020202020204" pitchFamily="34" charset="0"/>
                <a:cs typeface="Arial" panose="020B0604020202020204" pitchFamily="34" charset="0"/>
              </a:rPr>
              <a:t>Alguns ácidos podem ser utilizados no preparo da pele antes do tratamento, mas devem ser suspensos conforme orientação profissional antes da sessão de microagulhamento.</a:t>
            </a:r>
          </a:p>
          <a:p>
            <a:pPr>
              <a:lnSpc>
                <a:spcPct val="150000"/>
              </a:lnSpc>
            </a:pPr>
            <a:r>
              <a:rPr lang="pt-BR" sz="2000" dirty="0">
                <a:latin typeface="Arial" panose="020B0604020202020204" pitchFamily="34" charset="0"/>
                <a:cs typeface="Arial" panose="020B0604020202020204" pitchFamily="34" charset="0"/>
              </a:rPr>
              <a:t>A escolha dos ativos deve sempre respeitar:</a:t>
            </a:r>
            <a:br>
              <a:rPr lang="pt-BR" sz="2000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pt-BR" sz="2000" dirty="0">
                <a:latin typeface="Arial" panose="020B0604020202020204" pitchFamily="34" charset="0"/>
                <a:cs typeface="Arial" panose="020B0604020202020204" pitchFamily="34" charset="0"/>
              </a:rPr>
              <a:t>• Profundidade da agulha;</a:t>
            </a:r>
            <a:br>
              <a:rPr lang="pt-BR" sz="2000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pt-BR" sz="2000" dirty="0">
                <a:latin typeface="Arial" panose="020B0604020202020204" pitchFamily="34" charset="0"/>
                <a:cs typeface="Arial" panose="020B0604020202020204" pitchFamily="34" charset="0"/>
              </a:rPr>
              <a:t>• Objetivo do tratamento;</a:t>
            </a:r>
            <a:br>
              <a:rPr lang="pt-BR" sz="2000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pt-BR" sz="2000" dirty="0">
                <a:latin typeface="Arial" panose="020B0604020202020204" pitchFamily="34" charset="0"/>
                <a:cs typeface="Arial" panose="020B0604020202020204" pitchFamily="34" charset="0"/>
              </a:rPr>
              <a:t>• Sensibilidade da pele;</a:t>
            </a:r>
            <a:br>
              <a:rPr lang="pt-BR" sz="2000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pt-BR" sz="2000" dirty="0">
                <a:latin typeface="Arial" panose="020B0604020202020204" pitchFamily="34" charset="0"/>
                <a:cs typeface="Arial" panose="020B0604020202020204" pitchFamily="34" charset="0"/>
              </a:rPr>
              <a:t>• Segurança do paciente.</a:t>
            </a:r>
          </a:p>
          <a:p>
            <a:pPr>
              <a:lnSpc>
                <a:spcPct val="150000"/>
              </a:lnSpc>
            </a:pPr>
            <a:endParaRPr lang="pt-BR" sz="2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71066731"/>
      </p:ext>
    </p:extLst>
  </p:cSld>
  <p:clrMapOvr>
    <a:masterClrMapping/>
  </p:clrMapOvr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B573243-CAB3-0102-4D42-2173A53BF8D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aixaDeTexto 2">
            <a:extLst>
              <a:ext uri="{FF2B5EF4-FFF2-40B4-BE49-F238E27FC236}">
                <a16:creationId xmlns:a16="http://schemas.microsoft.com/office/drawing/2014/main" id="{50943E5D-95ED-2280-3FB6-3CC44748178E}"/>
              </a:ext>
            </a:extLst>
          </p:cNvPr>
          <p:cNvSpPr txBox="1"/>
          <p:nvPr/>
        </p:nvSpPr>
        <p:spPr>
          <a:xfrm>
            <a:off x="0" y="0"/>
            <a:ext cx="9586452" cy="142032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pt-BR" sz="2000" b="1" dirty="0">
                <a:latin typeface="Arial" panose="020B0604020202020204" pitchFamily="34" charset="0"/>
                <a:cs typeface="Arial" panose="020B0604020202020204" pitchFamily="34" charset="0"/>
              </a:rPr>
              <a:t>ARTRIGO</a:t>
            </a:r>
            <a:endParaRPr lang="pt-BR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lnSpc>
                <a:spcPct val="150000"/>
              </a:lnSpc>
            </a:pPr>
            <a:endParaRPr lang="pt-BR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lnSpc>
                <a:spcPct val="150000"/>
              </a:lnSpc>
            </a:pPr>
            <a:endParaRPr lang="pt-BR" sz="2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4" name="Imagem 3">
            <a:extLst>
              <a:ext uri="{FF2B5EF4-FFF2-40B4-BE49-F238E27FC236}">
                <a16:creationId xmlns:a16="http://schemas.microsoft.com/office/drawing/2014/main" id="{6FE31BCE-2C7D-8815-16D1-0535E617CE8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61149" y="666364"/>
            <a:ext cx="11469701" cy="552527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45183046"/>
      </p:ext>
    </p:extLst>
  </p:cSld>
  <p:clrMapOvr>
    <a:masterClrMapping/>
  </p:clrMapOvr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B6D991D-0DF5-5818-D994-AA201E0693F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aixaDeTexto 2">
            <a:extLst>
              <a:ext uri="{FF2B5EF4-FFF2-40B4-BE49-F238E27FC236}">
                <a16:creationId xmlns:a16="http://schemas.microsoft.com/office/drawing/2014/main" id="{07150E3C-5CE4-A4C7-87A7-C1F03B7354C5}"/>
              </a:ext>
            </a:extLst>
          </p:cNvPr>
          <p:cNvSpPr txBox="1"/>
          <p:nvPr/>
        </p:nvSpPr>
        <p:spPr>
          <a:xfrm>
            <a:off x="0" y="0"/>
            <a:ext cx="9586452" cy="142032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pt-BR" sz="2000" b="1" dirty="0">
                <a:latin typeface="Arial" panose="020B0604020202020204" pitchFamily="34" charset="0"/>
                <a:cs typeface="Arial" panose="020B0604020202020204" pitchFamily="34" charset="0"/>
              </a:rPr>
              <a:t>ARTIGO</a:t>
            </a:r>
            <a:endParaRPr lang="pt-BR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lnSpc>
                <a:spcPct val="150000"/>
              </a:lnSpc>
            </a:pPr>
            <a:endParaRPr lang="pt-BR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lnSpc>
                <a:spcPct val="150000"/>
              </a:lnSpc>
            </a:pPr>
            <a:endParaRPr lang="pt-BR" sz="2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5" name="Imagem 4">
            <a:extLst>
              <a:ext uri="{FF2B5EF4-FFF2-40B4-BE49-F238E27FC236}">
                <a16:creationId xmlns:a16="http://schemas.microsoft.com/office/drawing/2014/main" id="{CEB02F9D-A23F-36FC-C8B9-A2DB013CA87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61255" y="513943"/>
            <a:ext cx="10669489" cy="58301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05636616"/>
      </p:ext>
    </p:extLst>
  </p:cSld>
  <p:clrMapOvr>
    <a:masterClrMapping/>
  </p:clrMapOvr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EA20D8C-F937-CB10-9FAA-F8A8DFFFF1B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aixaDeTexto 2">
            <a:extLst>
              <a:ext uri="{FF2B5EF4-FFF2-40B4-BE49-F238E27FC236}">
                <a16:creationId xmlns:a16="http://schemas.microsoft.com/office/drawing/2014/main" id="{997CCB92-BAAE-7C03-CE70-CD262F99439C}"/>
              </a:ext>
            </a:extLst>
          </p:cNvPr>
          <p:cNvSpPr txBox="1"/>
          <p:nvPr/>
        </p:nvSpPr>
        <p:spPr>
          <a:xfrm>
            <a:off x="0" y="0"/>
            <a:ext cx="9147687" cy="492897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lvl="0"/>
            <a:r>
              <a:rPr lang="pt-PT" sz="2000" b="1" dirty="0">
                <a:latin typeface="Arial" panose="020B0604020202020204" pitchFamily="34" charset="0"/>
                <a:cs typeface="Arial" panose="020B0604020202020204" pitchFamily="34" charset="0"/>
              </a:rPr>
              <a:t>IMPORTANTE</a:t>
            </a:r>
          </a:p>
          <a:p>
            <a:pPr lvl="0">
              <a:lnSpc>
                <a:spcPct val="150000"/>
              </a:lnSpc>
            </a:pPr>
            <a:endParaRPr lang="pt-PT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85750" lvl="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pt-PT" sz="2000" dirty="0">
                <a:latin typeface="Arial" panose="020B0604020202020204" pitchFamily="34" charset="0"/>
                <a:cs typeface="Arial" panose="020B0604020202020204" pitchFamily="34" charset="0"/>
              </a:rPr>
              <a:t>Usar FPS de 3 em 3 horas;</a:t>
            </a:r>
            <a:endParaRPr lang="pt-BR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85750" lvl="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pt-PT" sz="2000" dirty="0">
                <a:latin typeface="Arial" panose="020B0604020202020204" pitchFamily="34" charset="0"/>
                <a:cs typeface="Arial" panose="020B0604020202020204" pitchFamily="34" charset="0"/>
              </a:rPr>
              <a:t>Evitar maquiagem;</a:t>
            </a:r>
            <a:endParaRPr lang="pt-BR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85750" lvl="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pt-PT" sz="2000" dirty="0">
                <a:latin typeface="Arial" panose="020B0604020202020204" pitchFamily="34" charset="0"/>
                <a:cs typeface="Arial" panose="020B0604020202020204" pitchFamily="34" charset="0"/>
              </a:rPr>
              <a:t>Não usar pomada com corticóide;</a:t>
            </a:r>
            <a:endParaRPr lang="pt-BR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85750" lvl="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pt-PT" sz="2000" dirty="0">
                <a:latin typeface="Arial" panose="020B0604020202020204" pitchFamily="34" charset="0"/>
                <a:cs typeface="Arial" panose="020B0604020202020204" pitchFamily="34" charset="0"/>
              </a:rPr>
              <a:t>Não tomar nenhum tipo de antiinflamatório;</a:t>
            </a:r>
            <a:endParaRPr lang="pt-BR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85750" lvl="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pt-PT" sz="2000" dirty="0">
                <a:latin typeface="Arial" panose="020B0604020202020204" pitchFamily="34" charset="0"/>
                <a:cs typeface="Arial" panose="020B0604020202020204" pitchFamily="34" charset="0"/>
              </a:rPr>
              <a:t>Pode-se realizar compressas com soro fisiológico gelado</a:t>
            </a:r>
            <a:endParaRPr lang="pt-BR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lnSpc>
                <a:spcPct val="150000"/>
              </a:lnSpc>
            </a:pPr>
            <a:r>
              <a:rPr lang="pt-PT" sz="2000" dirty="0">
                <a:latin typeface="Arial" panose="020B0604020202020204" pitchFamily="34" charset="0"/>
                <a:cs typeface="Arial" panose="020B0604020202020204" pitchFamily="34" charset="0"/>
              </a:rPr>
              <a:t>(desconforto);</a:t>
            </a:r>
            <a:endParaRPr lang="pt-BR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85750" lvl="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pt-PT" sz="2000" dirty="0">
                <a:latin typeface="Arial" panose="020B0604020202020204" pitchFamily="34" charset="0"/>
                <a:cs typeface="Arial" panose="020B0604020202020204" pitchFamily="34" charset="0"/>
              </a:rPr>
              <a:t>Utilizar descartáveis estéreis;</a:t>
            </a:r>
            <a:endParaRPr lang="pt-BR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85750" lvl="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pt-PT" sz="2000" dirty="0">
                <a:latin typeface="Arial" panose="020B0604020202020204" pitchFamily="34" charset="0"/>
                <a:cs typeface="Arial" panose="020B0604020202020204" pitchFamily="34" charset="0"/>
              </a:rPr>
              <a:t>O uso do filtro solar só é recomendado após 4horas da realização</a:t>
            </a:r>
            <a:endParaRPr lang="pt-BR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lnSpc>
                <a:spcPct val="150000"/>
              </a:lnSpc>
            </a:pPr>
            <a:r>
              <a:rPr lang="pt-PT" sz="2000" dirty="0">
                <a:latin typeface="Arial" panose="020B0604020202020204" pitchFamily="34" charset="0"/>
                <a:cs typeface="Arial" panose="020B0604020202020204" pitchFamily="34" charset="0"/>
              </a:rPr>
              <a:t>do procedimento. Alguns autores mencionam 24 horas.</a:t>
            </a:r>
            <a:endParaRPr lang="pt-BR" sz="2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10075155"/>
      </p:ext>
    </p:extLst>
  </p:cSld>
  <p:clrMapOvr>
    <a:masterClrMapping/>
  </p:clrMapOvr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4FD0AC0-C865-9F95-EBB8-98FBD5B90DE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aixaDeTexto 2">
            <a:extLst>
              <a:ext uri="{FF2B5EF4-FFF2-40B4-BE49-F238E27FC236}">
                <a16:creationId xmlns:a16="http://schemas.microsoft.com/office/drawing/2014/main" id="{25929ADF-B446-BA16-877D-76FD7AB442D4}"/>
              </a:ext>
            </a:extLst>
          </p:cNvPr>
          <p:cNvSpPr txBox="1"/>
          <p:nvPr/>
        </p:nvSpPr>
        <p:spPr>
          <a:xfrm>
            <a:off x="0" y="1"/>
            <a:ext cx="9147687" cy="409342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pt-BR" sz="2000" b="1" dirty="0">
                <a:latin typeface="Arial" panose="020B0604020202020204" pitchFamily="34" charset="0"/>
                <a:cs typeface="Arial" panose="020B0604020202020204" pitchFamily="34" charset="0"/>
              </a:rPr>
              <a:t>ANESTÉSICOS</a:t>
            </a:r>
          </a:p>
          <a:p>
            <a:endParaRPr lang="pt-BR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pt-BR" sz="2000" dirty="0">
                <a:latin typeface="Arial" panose="020B0604020202020204" pitchFamily="34" charset="0"/>
                <a:cs typeface="Arial" panose="020B0604020202020204" pitchFamily="34" charset="0"/>
              </a:rPr>
              <a:t>• </a:t>
            </a:r>
            <a:r>
              <a:rPr lang="pt-BR" sz="2000" dirty="0" err="1">
                <a:latin typeface="Arial" panose="020B0604020202020204" pitchFamily="34" charset="0"/>
                <a:cs typeface="Arial" panose="020B0604020202020204" pitchFamily="34" charset="0"/>
              </a:rPr>
              <a:t>Xelocaína</a:t>
            </a:r>
            <a:r>
              <a:rPr lang="pt-BR" sz="2000" dirty="0">
                <a:latin typeface="Arial" panose="020B0604020202020204" pitchFamily="34" charset="0"/>
                <a:cs typeface="Arial" panose="020B0604020202020204" pitchFamily="34" charset="0"/>
              </a:rPr>
              <a:t>;</a:t>
            </a:r>
          </a:p>
          <a:p>
            <a:endParaRPr lang="pt-BR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pt-BR" sz="2000" dirty="0">
                <a:latin typeface="Arial" panose="020B0604020202020204" pitchFamily="34" charset="0"/>
                <a:cs typeface="Arial" panose="020B0604020202020204" pitchFamily="34" charset="0"/>
              </a:rPr>
              <a:t>• Procaína;</a:t>
            </a:r>
          </a:p>
          <a:p>
            <a:endParaRPr lang="pt-BR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pt-BR" sz="2000" dirty="0">
                <a:latin typeface="Arial" panose="020B0604020202020204" pitchFamily="34" charset="0"/>
                <a:cs typeface="Arial" panose="020B0604020202020204" pitchFamily="34" charset="0"/>
              </a:rPr>
              <a:t>• Lidocaína;</a:t>
            </a:r>
          </a:p>
          <a:p>
            <a:endParaRPr lang="pt-BR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pt-BR" sz="2000" dirty="0">
                <a:latin typeface="Arial" panose="020B0604020202020204" pitchFamily="34" charset="0"/>
                <a:cs typeface="Arial" panose="020B0604020202020204" pitchFamily="34" charset="0"/>
              </a:rPr>
              <a:t>• Mistura dos 3 anestésicos.</a:t>
            </a:r>
          </a:p>
          <a:p>
            <a:endParaRPr lang="pt-BR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pt-BR" sz="2000" dirty="0">
                <a:latin typeface="Arial" panose="020B0604020202020204" pitchFamily="34" charset="0"/>
                <a:cs typeface="Arial" panose="020B0604020202020204" pitchFamily="34" charset="0"/>
              </a:rPr>
              <a:t>• DICA: </a:t>
            </a:r>
            <a:r>
              <a:rPr lang="pt-BR" sz="2000" dirty="0" err="1">
                <a:latin typeface="Arial" panose="020B0604020202020204" pitchFamily="34" charset="0"/>
                <a:cs typeface="Arial" panose="020B0604020202020204" pitchFamily="34" charset="0"/>
              </a:rPr>
              <a:t>Dermomax</a:t>
            </a:r>
            <a:r>
              <a:rPr lang="pt-BR" sz="2000" dirty="0">
                <a:latin typeface="Arial" panose="020B0604020202020204" pitchFamily="34" charset="0"/>
                <a:cs typeface="Arial" panose="020B0604020202020204" pitchFamily="34" charset="0"/>
              </a:rPr>
              <a:t> – lidocaína a 4%;</a:t>
            </a:r>
          </a:p>
          <a:p>
            <a:endParaRPr lang="pt-BR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pt-BR" sz="2000" dirty="0">
                <a:latin typeface="Arial" panose="020B0604020202020204" pitchFamily="34" charset="0"/>
                <a:cs typeface="Arial" panose="020B0604020202020204" pitchFamily="34" charset="0"/>
              </a:rPr>
              <a:t>• ENLA: é um vasoconstritor potente</a:t>
            </a:r>
          </a:p>
        </p:txBody>
      </p:sp>
    </p:spTree>
    <p:extLst>
      <p:ext uri="{BB962C8B-B14F-4D97-AF65-F5344CB8AC3E}">
        <p14:creationId xmlns:p14="http://schemas.microsoft.com/office/powerpoint/2010/main" val="1155194527"/>
      </p:ext>
    </p:extLst>
  </p:cSld>
  <p:clrMapOvr>
    <a:masterClrMapping/>
  </p:clrMapOvr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28197B9-4A2A-0D84-4338-11232DAC726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EB6C971A-5A6B-E6D4-EA08-324176234DD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020529" y="1327354"/>
            <a:ext cx="7269784" cy="4947073"/>
          </a:xfrm>
          <a:prstGeom prst="rect">
            <a:avLst/>
          </a:prstGeom>
        </p:spPr>
      </p:pic>
      <p:sp>
        <p:nvSpPr>
          <p:cNvPr id="6" name="CaixaDeTexto 5">
            <a:extLst>
              <a:ext uri="{FF2B5EF4-FFF2-40B4-BE49-F238E27FC236}">
                <a16:creationId xmlns:a16="http://schemas.microsoft.com/office/drawing/2014/main" id="{A4F8BEFF-FA55-041E-5690-F5F9E8A0B3FD}"/>
              </a:ext>
            </a:extLst>
          </p:cNvPr>
          <p:cNvSpPr txBox="1"/>
          <p:nvPr/>
        </p:nvSpPr>
        <p:spPr>
          <a:xfrm>
            <a:off x="2798506" y="3200089"/>
            <a:ext cx="6098458" cy="313932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endParaRPr lang="pt-BR" dirty="0"/>
          </a:p>
          <a:p>
            <a:endParaRPr lang="pt-BR" dirty="0"/>
          </a:p>
          <a:p>
            <a:endParaRPr lang="pt-BR" dirty="0"/>
          </a:p>
          <a:p>
            <a:endParaRPr lang="pt-BR" dirty="0"/>
          </a:p>
          <a:p>
            <a:endParaRPr lang="pt-BR" dirty="0"/>
          </a:p>
          <a:p>
            <a:endParaRPr lang="pt-BR" dirty="0"/>
          </a:p>
          <a:p>
            <a:endParaRPr lang="pt-BR" dirty="0"/>
          </a:p>
          <a:p>
            <a:endParaRPr lang="pt-BR" dirty="0"/>
          </a:p>
          <a:p>
            <a:endParaRPr lang="pt-BR" dirty="0"/>
          </a:p>
          <a:p>
            <a:endParaRPr lang="pt-BR" dirty="0"/>
          </a:p>
          <a:p>
            <a:endParaRPr lang="pt-BR" dirty="0"/>
          </a:p>
        </p:txBody>
      </p:sp>
      <p:sp>
        <p:nvSpPr>
          <p:cNvPr id="10" name="CaixaDeTexto 9">
            <a:extLst>
              <a:ext uri="{FF2B5EF4-FFF2-40B4-BE49-F238E27FC236}">
                <a16:creationId xmlns:a16="http://schemas.microsoft.com/office/drawing/2014/main" id="{129BEF65-125A-2C8B-1028-0C4D4DBA0593}"/>
              </a:ext>
            </a:extLst>
          </p:cNvPr>
          <p:cNvSpPr txBox="1"/>
          <p:nvPr/>
        </p:nvSpPr>
        <p:spPr>
          <a:xfrm>
            <a:off x="132736" y="103239"/>
            <a:ext cx="9014952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pt-BR" sz="2000" b="1" dirty="0">
                <a:latin typeface="Arial" panose="020B0604020202020204" pitchFamily="34" charset="0"/>
                <a:cs typeface="Arial" panose="020B0604020202020204" pitchFamily="34" charset="0"/>
              </a:rPr>
              <a:t>Resultados</a:t>
            </a:r>
            <a:r>
              <a:rPr lang="pt-BR" dirty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361777558"/>
      </p:ext>
    </p:extLst>
  </p:cSld>
  <p:clrMapOvr>
    <a:masterClrMapping/>
  </p:clrMapOvr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F813C94-DE6B-6567-B381-A1DEA8DD4DF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CaixaDeTexto 5">
            <a:extLst>
              <a:ext uri="{FF2B5EF4-FFF2-40B4-BE49-F238E27FC236}">
                <a16:creationId xmlns:a16="http://schemas.microsoft.com/office/drawing/2014/main" id="{F8B9AE27-60F9-F01D-C691-6ABE15F43C18}"/>
              </a:ext>
            </a:extLst>
          </p:cNvPr>
          <p:cNvSpPr txBox="1"/>
          <p:nvPr/>
        </p:nvSpPr>
        <p:spPr>
          <a:xfrm>
            <a:off x="2798506" y="3200089"/>
            <a:ext cx="6098458" cy="313932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endParaRPr lang="pt-BR" dirty="0"/>
          </a:p>
          <a:p>
            <a:endParaRPr lang="pt-BR" dirty="0"/>
          </a:p>
          <a:p>
            <a:endParaRPr lang="pt-BR" dirty="0"/>
          </a:p>
          <a:p>
            <a:endParaRPr lang="pt-BR" dirty="0"/>
          </a:p>
          <a:p>
            <a:endParaRPr lang="pt-BR" dirty="0"/>
          </a:p>
          <a:p>
            <a:endParaRPr lang="pt-BR" dirty="0"/>
          </a:p>
          <a:p>
            <a:endParaRPr lang="pt-BR" dirty="0"/>
          </a:p>
          <a:p>
            <a:endParaRPr lang="pt-BR" dirty="0"/>
          </a:p>
          <a:p>
            <a:endParaRPr lang="pt-BR" dirty="0"/>
          </a:p>
          <a:p>
            <a:endParaRPr lang="pt-BR" dirty="0"/>
          </a:p>
          <a:p>
            <a:endParaRPr lang="pt-BR" dirty="0"/>
          </a:p>
        </p:txBody>
      </p:sp>
      <p:sp>
        <p:nvSpPr>
          <p:cNvPr id="10" name="CaixaDeTexto 9">
            <a:extLst>
              <a:ext uri="{FF2B5EF4-FFF2-40B4-BE49-F238E27FC236}">
                <a16:creationId xmlns:a16="http://schemas.microsoft.com/office/drawing/2014/main" id="{D3AC1A6D-5AC1-FCD3-5DFE-831E9F895156}"/>
              </a:ext>
            </a:extLst>
          </p:cNvPr>
          <p:cNvSpPr txBox="1"/>
          <p:nvPr/>
        </p:nvSpPr>
        <p:spPr>
          <a:xfrm>
            <a:off x="132736" y="103239"/>
            <a:ext cx="9014952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pt-BR" sz="2000" b="1" dirty="0">
                <a:latin typeface="Arial" panose="020B0604020202020204" pitchFamily="34" charset="0"/>
                <a:cs typeface="Arial" panose="020B0604020202020204" pitchFamily="34" charset="0"/>
              </a:rPr>
              <a:t>Resultados</a:t>
            </a:r>
            <a:r>
              <a:rPr lang="pt-BR" dirty="0"/>
              <a:t> </a:t>
            </a:r>
          </a:p>
        </p:txBody>
      </p:sp>
      <p:pic>
        <p:nvPicPr>
          <p:cNvPr id="3" name="Imagem 2">
            <a:extLst>
              <a:ext uri="{FF2B5EF4-FFF2-40B4-BE49-F238E27FC236}">
                <a16:creationId xmlns:a16="http://schemas.microsoft.com/office/drawing/2014/main" id="{9BF4B2F7-0607-08DF-4076-0A89E975B8B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701847" y="613225"/>
            <a:ext cx="4336654" cy="555366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91318858"/>
      </p:ext>
    </p:extLst>
  </p:cSld>
  <p:clrMapOvr>
    <a:masterClrMapping/>
  </p:clrMapOvr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6C5CABC-83FB-828F-6233-711F18AA73A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CaixaDeTexto 7">
            <a:extLst>
              <a:ext uri="{FF2B5EF4-FFF2-40B4-BE49-F238E27FC236}">
                <a16:creationId xmlns:a16="http://schemas.microsoft.com/office/drawing/2014/main" id="{FD6CFEE0-4446-4640-51C6-AA0FF059AF97}"/>
              </a:ext>
            </a:extLst>
          </p:cNvPr>
          <p:cNvSpPr txBox="1"/>
          <p:nvPr/>
        </p:nvSpPr>
        <p:spPr>
          <a:xfrm>
            <a:off x="0" y="0"/>
            <a:ext cx="7256206" cy="814069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pt-PT" b="1" dirty="0"/>
              <a:t>ASSOCIAÇÃO REJUVENESCIMENTO + MELASMA </a:t>
            </a:r>
          </a:p>
          <a:p>
            <a:endParaRPr lang="pt-PT" b="1" dirty="0"/>
          </a:p>
          <a:p>
            <a:pPr marL="342900" lvl="0" indent="-34290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pt-PT" sz="2000" dirty="0">
                <a:latin typeface="Arial" panose="020B0604020202020204" pitchFamily="34" charset="0"/>
                <a:cs typeface="Arial" panose="020B0604020202020204" pitchFamily="34" charset="0"/>
              </a:rPr>
              <a:t>4 sessões</a:t>
            </a:r>
            <a:endParaRPr lang="pt-BR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42900" lvl="0" indent="-34290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pt-PT" sz="2000" dirty="0">
                <a:latin typeface="Arial" panose="020B0604020202020204" pitchFamily="34" charset="0"/>
                <a:cs typeface="Arial" panose="020B0604020202020204" pitchFamily="34" charset="0"/>
              </a:rPr>
              <a:t>30 em 30 dias</a:t>
            </a:r>
            <a:endParaRPr lang="pt-BR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42900" lvl="0" indent="-34290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pt-PT" sz="2000" dirty="0">
                <a:latin typeface="Arial" panose="020B0604020202020204" pitchFamily="34" charset="0"/>
                <a:cs typeface="Arial" panose="020B0604020202020204" pitchFamily="34" charset="0"/>
              </a:rPr>
              <a:t>Agulhas de 1,5</a:t>
            </a:r>
            <a:endParaRPr lang="pt-BR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42900" lvl="0" indent="-34290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pt-PT" sz="2000" dirty="0">
                <a:latin typeface="Arial" panose="020B0604020202020204" pitchFamily="34" charset="0"/>
                <a:cs typeface="Arial" panose="020B0604020202020204" pitchFamily="34" charset="0"/>
              </a:rPr>
              <a:t>SynAke e Alfa Arbutin</a:t>
            </a:r>
            <a:endParaRPr lang="pt-BR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lnSpc>
                <a:spcPct val="150000"/>
              </a:lnSpc>
            </a:pPr>
            <a:r>
              <a:rPr lang="pt-PT" sz="2000" dirty="0">
                <a:latin typeface="Arial" panose="020B0604020202020204" pitchFamily="34" charset="0"/>
                <a:cs typeface="Arial" panose="020B0604020202020204" pitchFamily="34" charset="0"/>
              </a:rPr>
              <a:t> </a:t>
            </a:r>
            <a:r>
              <a:rPr lang="pt-PT" sz="2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SynAke:</a:t>
            </a:r>
            <a:r>
              <a:rPr lang="pt-BR" sz="2000" dirty="0"/>
              <a:t>Conhecido como um peptídeo sintético que mimetiza a ação do veneno da serpente, o </a:t>
            </a:r>
            <a:r>
              <a:rPr lang="pt-BR" sz="2000" dirty="0" err="1"/>
              <a:t>Syn-Ake</a:t>
            </a:r>
            <a:r>
              <a:rPr lang="pt-BR" sz="2000" dirty="0"/>
              <a:t> age como um bloqueador neuromuscular leve, Geralmente manipulado em concentrações de 1% a 4%, efeito tensor e relaxante, deixando a pele mais lisa e firme.</a:t>
            </a:r>
            <a:endParaRPr lang="pt-PT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lnSpc>
                <a:spcPct val="150000"/>
              </a:lnSpc>
            </a:pPr>
            <a:r>
              <a:rPr lang="pt-PT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pt-PT" sz="2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Alfa Arbutin:</a:t>
            </a:r>
            <a:r>
              <a:rPr lang="pt-BR" sz="2000" dirty="0"/>
              <a:t>A Alfa </a:t>
            </a:r>
            <a:r>
              <a:rPr lang="pt-BR" sz="2000" dirty="0" err="1"/>
              <a:t>Arbutin</a:t>
            </a:r>
            <a:r>
              <a:rPr lang="pt-BR" sz="2000" dirty="0"/>
              <a:t> é um ativo despigmentante de alta pureza obtido por biotecnologia. Inibir a produção de melanina ao bloquear a enzima tirosinase, comum em séruns com concentrações de 2%.</a:t>
            </a:r>
            <a:endParaRPr lang="pt-BR" sz="20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lnSpc>
                <a:spcPct val="150000"/>
              </a:lnSpc>
            </a:pPr>
            <a:endParaRPr lang="pt-PT" sz="20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lnSpc>
                <a:spcPct val="150000"/>
              </a:lnSpc>
            </a:pPr>
            <a:endParaRPr lang="pt-BR" sz="20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pt-BR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pt-BR" sz="2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5" name="Imagem 4">
            <a:extLst>
              <a:ext uri="{FF2B5EF4-FFF2-40B4-BE49-F238E27FC236}">
                <a16:creationId xmlns:a16="http://schemas.microsoft.com/office/drawing/2014/main" id="{43744DC5-B7A0-7A51-C17A-677639B8408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828264" y="436137"/>
            <a:ext cx="4145639" cy="5041829"/>
          </a:xfrm>
          <a:prstGeom prst="rect">
            <a:avLst/>
          </a:prstGeom>
        </p:spPr>
      </p:pic>
      <p:sp>
        <p:nvSpPr>
          <p:cNvPr id="7" name="CaixaDeTexto 6">
            <a:extLst>
              <a:ext uri="{FF2B5EF4-FFF2-40B4-BE49-F238E27FC236}">
                <a16:creationId xmlns:a16="http://schemas.microsoft.com/office/drawing/2014/main" id="{739F5296-3458-7E43-2C40-E9A538C2BAA4}"/>
              </a:ext>
            </a:extLst>
          </p:cNvPr>
          <p:cNvSpPr txBox="1"/>
          <p:nvPr/>
        </p:nvSpPr>
        <p:spPr>
          <a:xfrm>
            <a:off x="7919884" y="3229585"/>
            <a:ext cx="4272116" cy="34163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endParaRPr lang="pt-BR" dirty="0"/>
          </a:p>
          <a:p>
            <a:endParaRPr lang="pt-BR" dirty="0"/>
          </a:p>
          <a:p>
            <a:endParaRPr lang="pt-BR" dirty="0"/>
          </a:p>
          <a:p>
            <a:endParaRPr lang="pt-BR" dirty="0"/>
          </a:p>
          <a:p>
            <a:endParaRPr lang="pt-BR" dirty="0"/>
          </a:p>
          <a:p>
            <a:endParaRPr lang="pt-BR" dirty="0"/>
          </a:p>
          <a:p>
            <a:endParaRPr lang="pt-BR" dirty="0"/>
          </a:p>
          <a:p>
            <a:endParaRPr lang="pt-BR" dirty="0"/>
          </a:p>
          <a:p>
            <a:r>
              <a:rPr lang="pt-BR" dirty="0"/>
              <a:t>    </a:t>
            </a:r>
          </a:p>
          <a:p>
            <a:r>
              <a:rPr lang="pt-BR" dirty="0"/>
              <a:t>                                                                                                   Borges e cols. Terapêutica em Estética, 2016</a:t>
            </a:r>
          </a:p>
        </p:txBody>
      </p:sp>
    </p:spTree>
    <p:extLst>
      <p:ext uri="{BB962C8B-B14F-4D97-AF65-F5344CB8AC3E}">
        <p14:creationId xmlns:p14="http://schemas.microsoft.com/office/powerpoint/2010/main" val="3349897801"/>
      </p:ext>
    </p:extLst>
  </p:cSld>
  <p:clrMapOvr>
    <a:masterClrMapping/>
  </p:clrMapOvr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686765F-53D6-F0E2-9442-843E09FA6E0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CaixaDeTexto 5">
            <a:extLst>
              <a:ext uri="{FF2B5EF4-FFF2-40B4-BE49-F238E27FC236}">
                <a16:creationId xmlns:a16="http://schemas.microsoft.com/office/drawing/2014/main" id="{3E635817-E8DF-BEFD-030D-62CB3379D313}"/>
              </a:ext>
            </a:extLst>
          </p:cNvPr>
          <p:cNvSpPr txBox="1"/>
          <p:nvPr/>
        </p:nvSpPr>
        <p:spPr>
          <a:xfrm>
            <a:off x="2798506" y="3200089"/>
            <a:ext cx="6098458" cy="313932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endParaRPr lang="pt-BR" dirty="0"/>
          </a:p>
          <a:p>
            <a:endParaRPr lang="pt-BR" dirty="0"/>
          </a:p>
          <a:p>
            <a:endParaRPr lang="pt-BR" dirty="0"/>
          </a:p>
          <a:p>
            <a:endParaRPr lang="pt-BR" dirty="0"/>
          </a:p>
          <a:p>
            <a:endParaRPr lang="pt-BR" dirty="0"/>
          </a:p>
          <a:p>
            <a:endParaRPr lang="pt-BR" dirty="0"/>
          </a:p>
          <a:p>
            <a:endParaRPr lang="pt-BR" dirty="0"/>
          </a:p>
          <a:p>
            <a:endParaRPr lang="pt-BR" dirty="0"/>
          </a:p>
          <a:p>
            <a:endParaRPr lang="pt-BR" dirty="0"/>
          </a:p>
          <a:p>
            <a:endParaRPr lang="pt-BR" dirty="0"/>
          </a:p>
          <a:p>
            <a:endParaRPr lang="pt-BR" dirty="0"/>
          </a:p>
        </p:txBody>
      </p:sp>
      <p:sp>
        <p:nvSpPr>
          <p:cNvPr id="12" name="CaixaDeTexto 11">
            <a:extLst>
              <a:ext uri="{FF2B5EF4-FFF2-40B4-BE49-F238E27FC236}">
                <a16:creationId xmlns:a16="http://schemas.microsoft.com/office/drawing/2014/main" id="{C61D1F92-D296-7DA3-7E48-78B49632606F}"/>
              </a:ext>
            </a:extLst>
          </p:cNvPr>
          <p:cNvSpPr txBox="1"/>
          <p:nvPr/>
        </p:nvSpPr>
        <p:spPr>
          <a:xfrm>
            <a:off x="0" y="0"/>
            <a:ext cx="12192000" cy="188199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  <a:buNone/>
            </a:pPr>
            <a:r>
              <a:rPr lang="pt-BR" sz="2000" b="1" dirty="0">
                <a:latin typeface="Arial" panose="020B0604020202020204" pitchFamily="34" charset="0"/>
                <a:cs typeface="Arial" panose="020B0604020202020204" pitchFamily="34" charset="0"/>
              </a:rPr>
              <a:t>Pré-Tratamento para Microagulhamento com </a:t>
            </a:r>
            <a:r>
              <a:rPr lang="pt-BR" sz="2000" b="1" dirty="0" err="1">
                <a:latin typeface="Arial" panose="020B0604020202020204" pitchFamily="34" charset="0"/>
                <a:cs typeface="Arial" panose="020B0604020202020204" pitchFamily="34" charset="0"/>
              </a:rPr>
              <a:t>Drug</a:t>
            </a:r>
            <a:r>
              <a:rPr lang="pt-BR" sz="2000" b="1" dirty="0">
                <a:latin typeface="Arial" panose="020B0604020202020204" pitchFamily="34" charset="0"/>
                <a:cs typeface="Arial" panose="020B0604020202020204" pitchFamily="34" charset="0"/>
              </a:rPr>
              <a:t> Delivery</a:t>
            </a:r>
          </a:p>
          <a:p>
            <a:pPr>
              <a:lnSpc>
                <a:spcPct val="150000"/>
              </a:lnSpc>
              <a:buNone/>
            </a:pPr>
            <a:r>
              <a:rPr lang="pt-BR" sz="2000" dirty="0">
                <a:latin typeface="Arial" panose="020B0604020202020204" pitchFamily="34" charset="0"/>
                <a:cs typeface="Arial" panose="020B0604020202020204" pitchFamily="34" charset="0"/>
              </a:rPr>
              <a:t>O pré-tratamento da pele é uma etapa fundamental para potencializar os resultados do microagulhamento, reduzir riscos de irritação e preparar a pele para melhor absorção dos ativos utilizados no </a:t>
            </a:r>
            <a:r>
              <a:rPr lang="pt-BR" sz="2000" dirty="0" err="1">
                <a:latin typeface="Arial" panose="020B0604020202020204" pitchFamily="34" charset="0"/>
                <a:cs typeface="Arial" panose="020B0604020202020204" pitchFamily="34" charset="0"/>
              </a:rPr>
              <a:t>drug</a:t>
            </a:r>
            <a:r>
              <a:rPr lang="pt-BR" sz="2000" dirty="0">
                <a:latin typeface="Arial" panose="020B0604020202020204" pitchFamily="34" charset="0"/>
                <a:cs typeface="Arial" panose="020B0604020202020204" pitchFamily="34" charset="0"/>
              </a:rPr>
              <a:t> delivery.</a:t>
            </a:r>
          </a:p>
        </p:txBody>
      </p:sp>
    </p:spTree>
    <p:extLst>
      <p:ext uri="{BB962C8B-B14F-4D97-AF65-F5344CB8AC3E}">
        <p14:creationId xmlns:p14="http://schemas.microsoft.com/office/powerpoint/2010/main" val="134517788"/>
      </p:ext>
    </p:extLst>
  </p:cSld>
  <p:clrMapOvr>
    <a:masterClrMapping/>
  </p:clrMapOvr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D5A05BF-A527-C909-9ECA-555AE12828B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CaixaDeTexto 5">
            <a:extLst>
              <a:ext uri="{FF2B5EF4-FFF2-40B4-BE49-F238E27FC236}">
                <a16:creationId xmlns:a16="http://schemas.microsoft.com/office/drawing/2014/main" id="{023A598A-AB9C-C789-809D-A18DEB1767CE}"/>
              </a:ext>
            </a:extLst>
          </p:cNvPr>
          <p:cNvSpPr txBox="1"/>
          <p:nvPr/>
        </p:nvSpPr>
        <p:spPr>
          <a:xfrm>
            <a:off x="2798506" y="3200089"/>
            <a:ext cx="6098458" cy="313932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endParaRPr lang="pt-BR" dirty="0"/>
          </a:p>
          <a:p>
            <a:endParaRPr lang="pt-BR" dirty="0"/>
          </a:p>
          <a:p>
            <a:endParaRPr lang="pt-BR" dirty="0"/>
          </a:p>
          <a:p>
            <a:endParaRPr lang="pt-BR" dirty="0"/>
          </a:p>
          <a:p>
            <a:endParaRPr lang="pt-BR" dirty="0"/>
          </a:p>
          <a:p>
            <a:endParaRPr lang="pt-BR" dirty="0"/>
          </a:p>
          <a:p>
            <a:endParaRPr lang="pt-BR" dirty="0"/>
          </a:p>
          <a:p>
            <a:endParaRPr lang="pt-BR" dirty="0"/>
          </a:p>
          <a:p>
            <a:endParaRPr lang="pt-BR" dirty="0"/>
          </a:p>
          <a:p>
            <a:endParaRPr lang="pt-BR" dirty="0"/>
          </a:p>
          <a:p>
            <a:endParaRPr lang="pt-BR" dirty="0"/>
          </a:p>
        </p:txBody>
      </p:sp>
      <p:sp>
        <p:nvSpPr>
          <p:cNvPr id="3" name="CaixaDeTexto 2">
            <a:extLst>
              <a:ext uri="{FF2B5EF4-FFF2-40B4-BE49-F238E27FC236}">
                <a16:creationId xmlns:a16="http://schemas.microsoft.com/office/drawing/2014/main" id="{8D748AB5-37AC-F412-56CC-2DE02B0D190A}"/>
              </a:ext>
            </a:extLst>
          </p:cNvPr>
          <p:cNvSpPr txBox="1"/>
          <p:nvPr/>
        </p:nvSpPr>
        <p:spPr>
          <a:xfrm>
            <a:off x="1" y="0"/>
            <a:ext cx="8170606" cy="557530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  <a:buNone/>
            </a:pPr>
            <a:r>
              <a:rPr lang="pt-BR" sz="2000" b="1" dirty="0">
                <a:latin typeface="Arial" panose="020B0604020202020204" pitchFamily="34" charset="0"/>
                <a:cs typeface="Arial" panose="020B0604020202020204" pitchFamily="34" charset="0"/>
              </a:rPr>
              <a:t>Objetivos do Pré-Tratamento</a:t>
            </a:r>
          </a:p>
          <a:p>
            <a:pPr>
              <a:lnSpc>
                <a:spcPct val="150000"/>
              </a:lnSpc>
              <a:buNone/>
            </a:pPr>
            <a:r>
              <a:rPr lang="pt-BR" sz="2000" dirty="0">
                <a:latin typeface="Arial" panose="020B0604020202020204" pitchFamily="34" charset="0"/>
                <a:cs typeface="Arial" panose="020B0604020202020204" pitchFamily="34" charset="0"/>
              </a:rPr>
              <a:t>✔ Preparar a pele para o procedimento;</a:t>
            </a:r>
            <a:br>
              <a:rPr lang="pt-BR" sz="2000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pt-BR" sz="2000" dirty="0">
                <a:latin typeface="Arial" panose="020B0604020202020204" pitchFamily="34" charset="0"/>
                <a:cs typeface="Arial" panose="020B0604020202020204" pitchFamily="34" charset="0"/>
              </a:rPr>
              <a:t>✔ Reduzir sensibilidade e inflamação;</a:t>
            </a:r>
            <a:br>
              <a:rPr lang="pt-BR" sz="2000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pt-BR" sz="2000" dirty="0">
                <a:latin typeface="Arial" panose="020B0604020202020204" pitchFamily="34" charset="0"/>
                <a:cs typeface="Arial" panose="020B0604020202020204" pitchFamily="34" charset="0"/>
              </a:rPr>
              <a:t>✔ Melhorar permeação dos ativos;</a:t>
            </a:r>
            <a:br>
              <a:rPr lang="pt-BR" sz="2000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pt-BR" sz="2000" dirty="0">
                <a:latin typeface="Arial" panose="020B0604020202020204" pitchFamily="34" charset="0"/>
                <a:cs typeface="Arial" panose="020B0604020202020204" pitchFamily="34" charset="0"/>
              </a:rPr>
              <a:t>✔ Controlar oleosidade e hidratação;</a:t>
            </a:r>
            <a:br>
              <a:rPr lang="pt-BR" sz="2000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pt-BR" sz="2000" dirty="0">
                <a:latin typeface="Arial" panose="020B0604020202020204" pitchFamily="34" charset="0"/>
                <a:cs typeface="Arial" panose="020B0604020202020204" pitchFamily="34" charset="0"/>
              </a:rPr>
              <a:t>✔ Uniformizar a pele antes das sessões.</a:t>
            </a:r>
          </a:p>
          <a:p>
            <a:pPr>
              <a:lnSpc>
                <a:spcPct val="150000"/>
              </a:lnSpc>
              <a:buNone/>
            </a:pPr>
            <a:endParaRPr lang="pt-BR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lnSpc>
                <a:spcPct val="150000"/>
              </a:lnSpc>
            </a:pPr>
            <a:r>
              <a:rPr lang="pt-BR" sz="2000" b="1" dirty="0">
                <a:latin typeface="Arial" panose="020B0604020202020204" pitchFamily="34" charset="0"/>
                <a:cs typeface="Arial" panose="020B0604020202020204" pitchFamily="34" charset="0"/>
              </a:rPr>
              <a:t>Cuidados Indicados Antes do Procedimento</a:t>
            </a:r>
          </a:p>
          <a:p>
            <a:pPr>
              <a:lnSpc>
                <a:spcPct val="150000"/>
              </a:lnSpc>
            </a:pPr>
            <a:r>
              <a:rPr lang="pt-BR" sz="2000" b="1" dirty="0">
                <a:latin typeface="Arial" panose="020B0604020202020204" pitchFamily="34" charset="0"/>
                <a:cs typeface="Arial" panose="020B0604020202020204" pitchFamily="34" charset="0"/>
              </a:rPr>
              <a:t>Higienização da Pele</a:t>
            </a:r>
          </a:p>
          <a:p>
            <a:pPr>
              <a:lnSpc>
                <a:spcPct val="150000"/>
              </a:lnSpc>
            </a:pPr>
            <a:r>
              <a:rPr lang="pt-BR" sz="2000" dirty="0">
                <a:latin typeface="Arial" panose="020B0604020202020204" pitchFamily="34" charset="0"/>
                <a:cs typeface="Arial" panose="020B0604020202020204" pitchFamily="34" charset="0"/>
              </a:rPr>
              <a:t>Utilizar sabonete adequado ao tipo de pele para controle da oleosidade e limpeza profunda sem agredir a barreira cutânea.</a:t>
            </a:r>
          </a:p>
          <a:p>
            <a:pPr>
              <a:lnSpc>
                <a:spcPct val="150000"/>
              </a:lnSpc>
              <a:buNone/>
            </a:pPr>
            <a:endParaRPr lang="pt-BR" sz="2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54505421"/>
      </p:ext>
    </p:extLst>
  </p:cSld>
  <p:clrMapOvr>
    <a:masterClrMapping/>
  </p:clrMapOvr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75E4AB1-FD88-8E5D-7ADB-3421F42C571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CaixaDeTexto 5">
            <a:extLst>
              <a:ext uri="{FF2B5EF4-FFF2-40B4-BE49-F238E27FC236}">
                <a16:creationId xmlns:a16="http://schemas.microsoft.com/office/drawing/2014/main" id="{2EDFA16F-2DE1-3957-9212-2E332BF4D462}"/>
              </a:ext>
            </a:extLst>
          </p:cNvPr>
          <p:cNvSpPr txBox="1"/>
          <p:nvPr/>
        </p:nvSpPr>
        <p:spPr>
          <a:xfrm>
            <a:off x="2798506" y="3200089"/>
            <a:ext cx="6098458" cy="313932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endParaRPr lang="pt-BR" dirty="0"/>
          </a:p>
          <a:p>
            <a:endParaRPr lang="pt-BR" dirty="0"/>
          </a:p>
          <a:p>
            <a:endParaRPr lang="pt-BR" dirty="0"/>
          </a:p>
          <a:p>
            <a:endParaRPr lang="pt-BR" dirty="0"/>
          </a:p>
          <a:p>
            <a:endParaRPr lang="pt-BR" dirty="0"/>
          </a:p>
          <a:p>
            <a:endParaRPr lang="pt-BR" dirty="0"/>
          </a:p>
          <a:p>
            <a:endParaRPr lang="pt-BR" dirty="0"/>
          </a:p>
          <a:p>
            <a:endParaRPr lang="pt-BR" dirty="0"/>
          </a:p>
          <a:p>
            <a:endParaRPr lang="pt-BR" dirty="0"/>
          </a:p>
          <a:p>
            <a:endParaRPr lang="pt-BR" dirty="0"/>
          </a:p>
          <a:p>
            <a:endParaRPr lang="pt-BR" dirty="0"/>
          </a:p>
        </p:txBody>
      </p:sp>
      <p:sp>
        <p:nvSpPr>
          <p:cNvPr id="3" name="CaixaDeTexto 2">
            <a:extLst>
              <a:ext uri="{FF2B5EF4-FFF2-40B4-BE49-F238E27FC236}">
                <a16:creationId xmlns:a16="http://schemas.microsoft.com/office/drawing/2014/main" id="{86D08EBD-C1A5-DE53-0C3B-DD6D7448B3BC}"/>
              </a:ext>
            </a:extLst>
          </p:cNvPr>
          <p:cNvSpPr txBox="1"/>
          <p:nvPr/>
        </p:nvSpPr>
        <p:spPr>
          <a:xfrm>
            <a:off x="0" y="0"/>
            <a:ext cx="12192000" cy="32669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  <a:buNone/>
            </a:pPr>
            <a:r>
              <a:rPr lang="pt-BR" sz="2000" b="1" dirty="0">
                <a:latin typeface="Arial" panose="020B0604020202020204" pitchFamily="34" charset="0"/>
                <a:cs typeface="Arial" panose="020B0604020202020204" pitchFamily="34" charset="0"/>
              </a:rPr>
              <a:t>Hidratação e Recuperação da Barreira Cutânea</a:t>
            </a:r>
          </a:p>
          <a:p>
            <a:pPr>
              <a:lnSpc>
                <a:spcPct val="150000"/>
              </a:lnSpc>
              <a:buNone/>
            </a:pPr>
            <a:r>
              <a:rPr lang="pt-BR" sz="2000" dirty="0">
                <a:latin typeface="Arial" panose="020B0604020202020204" pitchFamily="34" charset="0"/>
                <a:cs typeface="Arial" panose="020B0604020202020204" pitchFamily="34" charset="0"/>
              </a:rPr>
              <a:t>Manter a pele hidratada ajuda na recuperação e melhora a resposta ao procedimento.</a:t>
            </a:r>
          </a:p>
          <a:p>
            <a:pPr>
              <a:lnSpc>
                <a:spcPct val="150000"/>
              </a:lnSpc>
              <a:buNone/>
            </a:pPr>
            <a:r>
              <a:rPr lang="pt-BR" sz="2000" b="1" dirty="0">
                <a:latin typeface="Arial" panose="020B0604020202020204" pitchFamily="34" charset="0"/>
                <a:cs typeface="Arial" panose="020B0604020202020204" pitchFamily="34" charset="0"/>
              </a:rPr>
              <a:t>Ativos indicados:</a:t>
            </a:r>
          </a:p>
          <a:p>
            <a:pPr>
              <a:lnSpc>
                <a:spcPct val="150000"/>
              </a:lnSpc>
              <a:buNone/>
            </a:pPr>
            <a:r>
              <a:rPr lang="pt-BR" sz="2000" dirty="0">
                <a:latin typeface="Arial" panose="020B0604020202020204" pitchFamily="34" charset="0"/>
                <a:cs typeface="Arial" panose="020B0604020202020204" pitchFamily="34" charset="0"/>
              </a:rPr>
              <a:t>✔ Ácido hialurônico;</a:t>
            </a:r>
            <a:br>
              <a:rPr lang="pt-BR" sz="2000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pt-BR" sz="2000" dirty="0">
                <a:latin typeface="Arial" panose="020B0604020202020204" pitchFamily="34" charset="0"/>
                <a:cs typeface="Arial" panose="020B0604020202020204" pitchFamily="34" charset="0"/>
              </a:rPr>
              <a:t>✔ </a:t>
            </a:r>
            <a:r>
              <a:rPr lang="pt-BR" sz="2000" dirty="0" err="1">
                <a:latin typeface="Arial" panose="020B0604020202020204" pitchFamily="34" charset="0"/>
                <a:cs typeface="Arial" panose="020B0604020202020204" pitchFamily="34" charset="0"/>
              </a:rPr>
              <a:t>Pantenol</a:t>
            </a:r>
            <a:r>
              <a:rPr lang="pt-BR" sz="2000" dirty="0">
                <a:latin typeface="Arial" panose="020B0604020202020204" pitchFamily="34" charset="0"/>
                <a:cs typeface="Arial" panose="020B0604020202020204" pitchFamily="34" charset="0"/>
              </a:rPr>
              <a:t>;</a:t>
            </a:r>
            <a:br>
              <a:rPr lang="pt-BR" sz="2000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pt-BR" sz="2000" dirty="0">
                <a:latin typeface="Arial" panose="020B0604020202020204" pitchFamily="34" charset="0"/>
                <a:cs typeface="Arial" panose="020B0604020202020204" pitchFamily="34" charset="0"/>
              </a:rPr>
              <a:t>✔ Ceramidas;</a:t>
            </a:r>
            <a:br>
              <a:rPr lang="pt-BR" sz="2000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pt-BR" sz="2000" dirty="0">
                <a:latin typeface="Arial" panose="020B0604020202020204" pitchFamily="34" charset="0"/>
                <a:cs typeface="Arial" panose="020B0604020202020204" pitchFamily="34" charset="0"/>
              </a:rPr>
              <a:t>✔ Niacinamida.</a:t>
            </a:r>
          </a:p>
        </p:txBody>
      </p:sp>
    </p:spTree>
    <p:extLst>
      <p:ext uri="{BB962C8B-B14F-4D97-AF65-F5344CB8AC3E}">
        <p14:creationId xmlns:p14="http://schemas.microsoft.com/office/powerpoint/2010/main" val="736564017"/>
      </p:ext>
    </p:extLst>
  </p:cSld>
  <p:clrMapOvr>
    <a:masterClrMapping/>
  </p:clrMapOvr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CD83C8E-3B96-6B68-B018-444B79958B1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CaixaDeTexto 5">
            <a:extLst>
              <a:ext uri="{FF2B5EF4-FFF2-40B4-BE49-F238E27FC236}">
                <a16:creationId xmlns:a16="http://schemas.microsoft.com/office/drawing/2014/main" id="{C3FA9CAC-91E2-7654-72FE-ECB0C592B8AD}"/>
              </a:ext>
            </a:extLst>
          </p:cNvPr>
          <p:cNvSpPr txBox="1"/>
          <p:nvPr/>
        </p:nvSpPr>
        <p:spPr>
          <a:xfrm>
            <a:off x="2798506" y="3200089"/>
            <a:ext cx="6098458" cy="313932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endParaRPr lang="pt-BR" dirty="0"/>
          </a:p>
          <a:p>
            <a:endParaRPr lang="pt-BR" dirty="0"/>
          </a:p>
          <a:p>
            <a:endParaRPr lang="pt-BR" dirty="0"/>
          </a:p>
          <a:p>
            <a:endParaRPr lang="pt-BR" dirty="0"/>
          </a:p>
          <a:p>
            <a:endParaRPr lang="pt-BR" dirty="0"/>
          </a:p>
          <a:p>
            <a:endParaRPr lang="pt-BR" dirty="0"/>
          </a:p>
          <a:p>
            <a:endParaRPr lang="pt-BR" dirty="0"/>
          </a:p>
          <a:p>
            <a:endParaRPr lang="pt-BR" dirty="0"/>
          </a:p>
          <a:p>
            <a:endParaRPr lang="pt-BR" dirty="0"/>
          </a:p>
          <a:p>
            <a:endParaRPr lang="pt-BR" dirty="0"/>
          </a:p>
          <a:p>
            <a:endParaRPr lang="pt-BR" dirty="0"/>
          </a:p>
        </p:txBody>
      </p:sp>
      <p:sp>
        <p:nvSpPr>
          <p:cNvPr id="3" name="CaixaDeTexto 2">
            <a:extLst>
              <a:ext uri="{FF2B5EF4-FFF2-40B4-BE49-F238E27FC236}">
                <a16:creationId xmlns:a16="http://schemas.microsoft.com/office/drawing/2014/main" id="{A5765526-D28A-5979-91DD-86119210F5CA}"/>
              </a:ext>
            </a:extLst>
          </p:cNvPr>
          <p:cNvSpPr txBox="1"/>
          <p:nvPr/>
        </p:nvSpPr>
        <p:spPr>
          <a:xfrm>
            <a:off x="0" y="0"/>
            <a:ext cx="12192000" cy="742196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  <a:buNone/>
            </a:pPr>
            <a:r>
              <a:rPr lang="pt-BR" sz="2000" b="1" dirty="0">
                <a:latin typeface="Arial" panose="020B0604020202020204" pitchFamily="34" charset="0"/>
                <a:cs typeface="Arial" panose="020B0604020202020204" pitchFamily="34" charset="0"/>
              </a:rPr>
              <a:t>Uso Obrigatório de Protetor Solar</a:t>
            </a:r>
          </a:p>
          <a:p>
            <a:pPr>
              <a:lnSpc>
                <a:spcPct val="150000"/>
              </a:lnSpc>
              <a:buNone/>
            </a:pPr>
            <a:r>
              <a:rPr lang="pt-BR" sz="2000" dirty="0">
                <a:latin typeface="Arial" panose="020B0604020202020204" pitchFamily="34" charset="0"/>
                <a:cs typeface="Arial" panose="020B0604020202020204" pitchFamily="34" charset="0"/>
              </a:rPr>
              <a:t>O uso diário do protetor solar é indispensável, principalmente em pacientes com </a:t>
            </a:r>
            <a:r>
              <a:rPr lang="pt-BR" sz="2000" dirty="0" err="1">
                <a:latin typeface="Arial" panose="020B0604020202020204" pitchFamily="34" charset="0"/>
                <a:cs typeface="Arial" panose="020B0604020202020204" pitchFamily="34" charset="0"/>
              </a:rPr>
              <a:t>melasma</a:t>
            </a:r>
            <a:r>
              <a:rPr lang="pt-BR" sz="2000" dirty="0">
                <a:latin typeface="Arial" panose="020B0604020202020204" pitchFamily="34" charset="0"/>
                <a:cs typeface="Arial" panose="020B0604020202020204" pitchFamily="34" charset="0"/>
              </a:rPr>
              <a:t> ou tendência à hiperpigmentação.</a:t>
            </a:r>
          </a:p>
          <a:p>
            <a:pPr>
              <a:lnSpc>
                <a:spcPct val="150000"/>
              </a:lnSpc>
              <a:buNone/>
            </a:pPr>
            <a:r>
              <a:rPr lang="pt-BR" sz="2000" dirty="0">
                <a:latin typeface="Arial" panose="020B0604020202020204" pitchFamily="34" charset="0"/>
                <a:cs typeface="Arial" panose="020B0604020202020204" pitchFamily="34" charset="0"/>
              </a:rPr>
              <a:t>✔ FPS 50 ou superior;</a:t>
            </a:r>
            <a:br>
              <a:rPr lang="pt-BR" sz="2000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pt-BR" sz="2000" dirty="0">
                <a:latin typeface="Arial" panose="020B0604020202020204" pitchFamily="34" charset="0"/>
                <a:cs typeface="Arial" panose="020B0604020202020204" pitchFamily="34" charset="0"/>
              </a:rPr>
              <a:t>✔ Reaplicação ao longo do dia.</a:t>
            </a:r>
          </a:p>
          <a:p>
            <a:pPr>
              <a:lnSpc>
                <a:spcPct val="150000"/>
              </a:lnSpc>
              <a:buNone/>
            </a:pPr>
            <a:endParaRPr lang="pt-BR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lnSpc>
                <a:spcPct val="150000"/>
              </a:lnSpc>
            </a:pPr>
            <a:r>
              <a:rPr lang="pt-BR" sz="2000" b="1" dirty="0">
                <a:latin typeface="Arial" panose="020B0604020202020204" pitchFamily="34" charset="0"/>
                <a:cs typeface="Arial" panose="020B0604020202020204" pitchFamily="34" charset="0"/>
              </a:rPr>
              <a:t>Pré-Tratamento para Melasma</a:t>
            </a:r>
          </a:p>
          <a:p>
            <a:pPr>
              <a:lnSpc>
                <a:spcPct val="150000"/>
              </a:lnSpc>
            </a:pPr>
            <a:r>
              <a:rPr lang="pt-BR" sz="2000" dirty="0">
                <a:latin typeface="Arial" panose="020B0604020202020204" pitchFamily="34" charset="0"/>
                <a:cs typeface="Arial" panose="020B0604020202020204" pitchFamily="34" charset="0"/>
              </a:rPr>
              <a:t>Em casos de </a:t>
            </a:r>
            <a:r>
              <a:rPr lang="pt-BR" sz="2000" dirty="0" err="1">
                <a:latin typeface="Arial" panose="020B0604020202020204" pitchFamily="34" charset="0"/>
                <a:cs typeface="Arial" panose="020B0604020202020204" pitchFamily="34" charset="0"/>
              </a:rPr>
              <a:t>melasma</a:t>
            </a:r>
            <a:r>
              <a:rPr lang="pt-BR" sz="2000" dirty="0">
                <a:latin typeface="Arial" panose="020B0604020202020204" pitchFamily="34" charset="0"/>
                <a:cs typeface="Arial" panose="020B0604020202020204" pitchFamily="34" charset="0"/>
              </a:rPr>
              <a:t>, recomenda-se preparar a pele com clareadores suaves por aproximadamente 15 a 30 dias antes da sessão.</a:t>
            </a:r>
          </a:p>
          <a:p>
            <a:pPr>
              <a:lnSpc>
                <a:spcPct val="150000"/>
              </a:lnSpc>
            </a:pPr>
            <a:r>
              <a:rPr lang="pt-BR" sz="2000" b="1" dirty="0">
                <a:latin typeface="Arial" panose="020B0604020202020204" pitchFamily="34" charset="0"/>
                <a:cs typeface="Arial" panose="020B0604020202020204" pitchFamily="34" charset="0"/>
              </a:rPr>
              <a:t>Ativos sugeridos:</a:t>
            </a:r>
          </a:p>
          <a:p>
            <a:pPr>
              <a:lnSpc>
                <a:spcPct val="150000"/>
              </a:lnSpc>
            </a:pPr>
            <a:r>
              <a:rPr lang="pt-BR" sz="2000" dirty="0">
                <a:latin typeface="Arial" panose="020B0604020202020204" pitchFamily="34" charset="0"/>
                <a:cs typeface="Arial" panose="020B0604020202020204" pitchFamily="34" charset="0"/>
              </a:rPr>
              <a:t>✔ Ácido tranexâmico;</a:t>
            </a:r>
            <a:br>
              <a:rPr lang="pt-BR" sz="2000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pt-BR" sz="2000" dirty="0">
                <a:latin typeface="Arial" panose="020B0604020202020204" pitchFamily="34" charset="0"/>
                <a:cs typeface="Arial" panose="020B0604020202020204" pitchFamily="34" charset="0"/>
              </a:rPr>
              <a:t>✔ Alfa-</a:t>
            </a:r>
            <a:r>
              <a:rPr lang="pt-BR" sz="2000" dirty="0" err="1">
                <a:latin typeface="Arial" panose="020B0604020202020204" pitchFamily="34" charset="0"/>
                <a:cs typeface="Arial" panose="020B0604020202020204" pitchFamily="34" charset="0"/>
              </a:rPr>
              <a:t>arbutin</a:t>
            </a:r>
            <a:r>
              <a:rPr lang="pt-BR" sz="2000" dirty="0">
                <a:latin typeface="Arial" panose="020B0604020202020204" pitchFamily="34" charset="0"/>
                <a:cs typeface="Arial" panose="020B0604020202020204" pitchFamily="34" charset="0"/>
              </a:rPr>
              <a:t>;</a:t>
            </a:r>
            <a:br>
              <a:rPr lang="pt-BR" sz="2000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pt-BR" sz="2000" dirty="0">
                <a:latin typeface="Arial" panose="020B0604020202020204" pitchFamily="34" charset="0"/>
                <a:cs typeface="Arial" panose="020B0604020202020204" pitchFamily="34" charset="0"/>
              </a:rPr>
              <a:t>✔ Vitamina C;</a:t>
            </a:r>
            <a:br>
              <a:rPr lang="pt-BR" sz="2000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pt-BR" sz="2000" dirty="0">
                <a:latin typeface="Arial" panose="020B0604020202020204" pitchFamily="34" charset="0"/>
                <a:cs typeface="Arial" panose="020B0604020202020204" pitchFamily="34" charset="0"/>
              </a:rPr>
              <a:t>✔ Niacinamida.</a:t>
            </a:r>
          </a:p>
          <a:p>
            <a:pPr>
              <a:lnSpc>
                <a:spcPct val="150000"/>
              </a:lnSpc>
            </a:pPr>
            <a:r>
              <a:rPr lang="pt-BR" i="1" u="sng" dirty="0">
                <a:latin typeface="Arial" panose="020B0604020202020204" pitchFamily="34" charset="0"/>
                <a:cs typeface="Arial" panose="020B0604020202020204" pitchFamily="34" charset="0"/>
              </a:rPr>
              <a:t>Objetivo: reduzir risco de efeito rebote e inflamação pós-procedimento.</a:t>
            </a:r>
          </a:p>
          <a:p>
            <a:pPr>
              <a:lnSpc>
                <a:spcPct val="150000"/>
              </a:lnSpc>
              <a:buNone/>
            </a:pPr>
            <a:endParaRPr lang="pt-BR" sz="2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48954222"/>
      </p:ext>
    </p:extLst>
  </p:cSld>
  <p:clrMapOvr>
    <a:masterClrMapping/>
  </p:clrMapOvr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B25F972-69B5-C4BA-8C94-32CF088C6B4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CaixaDeTexto 5">
            <a:extLst>
              <a:ext uri="{FF2B5EF4-FFF2-40B4-BE49-F238E27FC236}">
                <a16:creationId xmlns:a16="http://schemas.microsoft.com/office/drawing/2014/main" id="{597AD2DD-AFCA-6B97-5787-71CF99FF7F00}"/>
              </a:ext>
            </a:extLst>
          </p:cNvPr>
          <p:cNvSpPr txBox="1"/>
          <p:nvPr/>
        </p:nvSpPr>
        <p:spPr>
          <a:xfrm>
            <a:off x="2798506" y="3200089"/>
            <a:ext cx="6098458" cy="313932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endParaRPr lang="pt-BR" dirty="0"/>
          </a:p>
          <a:p>
            <a:endParaRPr lang="pt-BR" dirty="0"/>
          </a:p>
          <a:p>
            <a:endParaRPr lang="pt-BR" dirty="0"/>
          </a:p>
          <a:p>
            <a:endParaRPr lang="pt-BR" dirty="0"/>
          </a:p>
          <a:p>
            <a:endParaRPr lang="pt-BR" dirty="0"/>
          </a:p>
          <a:p>
            <a:endParaRPr lang="pt-BR" dirty="0"/>
          </a:p>
          <a:p>
            <a:endParaRPr lang="pt-BR" dirty="0"/>
          </a:p>
          <a:p>
            <a:endParaRPr lang="pt-BR" dirty="0"/>
          </a:p>
          <a:p>
            <a:endParaRPr lang="pt-BR" dirty="0"/>
          </a:p>
          <a:p>
            <a:endParaRPr lang="pt-BR" dirty="0"/>
          </a:p>
          <a:p>
            <a:endParaRPr lang="pt-BR" dirty="0"/>
          </a:p>
        </p:txBody>
      </p:sp>
      <p:sp>
        <p:nvSpPr>
          <p:cNvPr id="4" name="CaixaDeTexto 3">
            <a:extLst>
              <a:ext uri="{FF2B5EF4-FFF2-40B4-BE49-F238E27FC236}">
                <a16:creationId xmlns:a16="http://schemas.microsoft.com/office/drawing/2014/main" id="{ABC49485-C020-179C-BFA6-C748A287AFCB}"/>
              </a:ext>
            </a:extLst>
          </p:cNvPr>
          <p:cNvSpPr txBox="1"/>
          <p:nvPr/>
        </p:nvSpPr>
        <p:spPr>
          <a:xfrm>
            <a:off x="0" y="1"/>
            <a:ext cx="12192000" cy="696030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  <a:buNone/>
            </a:pPr>
            <a:r>
              <a:rPr lang="pt-BR" sz="2000" b="1" dirty="0">
                <a:latin typeface="Arial" panose="020B0604020202020204" pitchFamily="34" charset="0"/>
                <a:cs typeface="Arial" panose="020B0604020202020204" pitchFamily="34" charset="0"/>
              </a:rPr>
              <a:t>Pré-Tratamento para Acne e Oleosidade</a:t>
            </a:r>
          </a:p>
          <a:p>
            <a:pPr>
              <a:lnSpc>
                <a:spcPct val="150000"/>
              </a:lnSpc>
              <a:buNone/>
            </a:pPr>
            <a:r>
              <a:rPr lang="pt-BR" sz="2000" dirty="0">
                <a:latin typeface="Arial" panose="020B0604020202020204" pitchFamily="34" charset="0"/>
                <a:cs typeface="Arial" panose="020B0604020202020204" pitchFamily="34" charset="0"/>
              </a:rPr>
              <a:t>Quando houver acne ativa ou oleosidade excessiva, é importante controlar o processo inflamatório antes do microagulhamento.</a:t>
            </a:r>
          </a:p>
          <a:p>
            <a:pPr>
              <a:lnSpc>
                <a:spcPct val="150000"/>
              </a:lnSpc>
              <a:buNone/>
            </a:pPr>
            <a:r>
              <a:rPr lang="pt-BR" sz="2000" b="1" dirty="0">
                <a:latin typeface="Arial" panose="020B0604020202020204" pitchFamily="34" charset="0"/>
                <a:cs typeface="Arial" panose="020B0604020202020204" pitchFamily="34" charset="0"/>
              </a:rPr>
              <a:t>Ativos sugeridos:</a:t>
            </a:r>
          </a:p>
          <a:p>
            <a:pPr>
              <a:lnSpc>
                <a:spcPct val="150000"/>
              </a:lnSpc>
              <a:buNone/>
            </a:pPr>
            <a:r>
              <a:rPr lang="pt-BR" sz="2000" dirty="0">
                <a:latin typeface="Arial" panose="020B0604020202020204" pitchFamily="34" charset="0"/>
                <a:cs typeface="Arial" panose="020B0604020202020204" pitchFamily="34" charset="0"/>
              </a:rPr>
              <a:t>✔ Ácido salicílico;</a:t>
            </a:r>
            <a:br>
              <a:rPr lang="pt-BR" sz="2000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pt-BR" sz="2000" dirty="0">
                <a:latin typeface="Arial" panose="020B0604020202020204" pitchFamily="34" charset="0"/>
                <a:cs typeface="Arial" panose="020B0604020202020204" pitchFamily="34" charset="0"/>
              </a:rPr>
              <a:t>✔ Zinco;</a:t>
            </a:r>
            <a:br>
              <a:rPr lang="pt-BR" sz="2000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pt-BR" sz="2000" dirty="0">
                <a:latin typeface="Arial" panose="020B0604020202020204" pitchFamily="34" charset="0"/>
                <a:cs typeface="Arial" panose="020B0604020202020204" pitchFamily="34" charset="0"/>
              </a:rPr>
              <a:t>✔ Niacinamida;</a:t>
            </a:r>
            <a:br>
              <a:rPr lang="pt-BR" sz="2000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pt-BR" sz="2000" dirty="0">
                <a:latin typeface="Arial" panose="020B0604020202020204" pitchFamily="34" charset="0"/>
                <a:cs typeface="Arial" panose="020B0604020202020204" pitchFamily="34" charset="0"/>
              </a:rPr>
              <a:t>✔ Produtos </a:t>
            </a:r>
            <a:r>
              <a:rPr lang="pt-BR" sz="2000" dirty="0" err="1">
                <a:latin typeface="Arial" panose="020B0604020202020204" pitchFamily="34" charset="0"/>
                <a:cs typeface="Arial" panose="020B0604020202020204" pitchFamily="34" charset="0"/>
              </a:rPr>
              <a:t>seborreguladores</a:t>
            </a:r>
            <a:r>
              <a:rPr lang="pt-BR" sz="2000" dirty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pPr>
              <a:lnSpc>
                <a:spcPct val="150000"/>
              </a:lnSpc>
              <a:buNone/>
            </a:pPr>
            <a:endParaRPr lang="pt-BR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lnSpc>
                <a:spcPct val="150000"/>
              </a:lnSpc>
            </a:pPr>
            <a:r>
              <a:rPr lang="pt-BR" sz="2000" b="1" dirty="0">
                <a:latin typeface="Arial" panose="020B0604020202020204" pitchFamily="34" charset="0"/>
                <a:cs typeface="Arial" panose="020B0604020202020204" pitchFamily="34" charset="0"/>
              </a:rPr>
              <a:t>Orientações Importantes Antes da Sessão</a:t>
            </a:r>
          </a:p>
          <a:p>
            <a:pPr>
              <a:lnSpc>
                <a:spcPct val="150000"/>
              </a:lnSpc>
            </a:pPr>
            <a:r>
              <a:rPr lang="pt-BR" sz="2000" dirty="0">
                <a:latin typeface="Arial" panose="020B0604020202020204" pitchFamily="34" charset="0"/>
                <a:cs typeface="Arial" panose="020B0604020202020204" pitchFamily="34" charset="0"/>
              </a:rPr>
              <a:t>🚫 Evitar exposição solar intensa;</a:t>
            </a:r>
            <a:br>
              <a:rPr lang="pt-BR" sz="2000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pt-BR" sz="2000" dirty="0">
                <a:latin typeface="Arial" panose="020B0604020202020204" pitchFamily="34" charset="0"/>
                <a:cs typeface="Arial" panose="020B0604020202020204" pitchFamily="34" charset="0"/>
              </a:rPr>
              <a:t>🚫 Suspender ácidos irritativos conforme orientação profissional;</a:t>
            </a:r>
            <a:br>
              <a:rPr lang="pt-BR" sz="2000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pt-BR" sz="2000" dirty="0">
                <a:latin typeface="Arial" panose="020B0604020202020204" pitchFamily="34" charset="0"/>
                <a:cs typeface="Arial" panose="020B0604020202020204" pitchFamily="34" charset="0"/>
              </a:rPr>
              <a:t>🚫 Não realizar procedimentos agressivos próximos à sessão;</a:t>
            </a:r>
            <a:br>
              <a:rPr lang="pt-BR" sz="2000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pt-BR" sz="2000" dirty="0">
                <a:latin typeface="Arial" panose="020B0604020202020204" pitchFamily="34" charset="0"/>
                <a:cs typeface="Arial" panose="020B0604020202020204" pitchFamily="34" charset="0"/>
              </a:rPr>
              <a:t>🚫 Evitar manipular acne ou lesões na pele.</a:t>
            </a:r>
          </a:p>
          <a:p>
            <a:pPr>
              <a:lnSpc>
                <a:spcPct val="150000"/>
              </a:lnSpc>
              <a:buNone/>
            </a:pPr>
            <a:endParaRPr lang="pt-BR" sz="2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66482654"/>
      </p:ext>
    </p:extLst>
  </p:cSld>
  <p:clrMapOvr>
    <a:masterClrMapping/>
  </p:clrMapOvr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54697BF-7A10-85E0-04CE-583F85F5B74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CaixaDeTexto 5">
            <a:extLst>
              <a:ext uri="{FF2B5EF4-FFF2-40B4-BE49-F238E27FC236}">
                <a16:creationId xmlns:a16="http://schemas.microsoft.com/office/drawing/2014/main" id="{E065CFC5-4199-F661-C4CE-0C5BC216BE86}"/>
              </a:ext>
            </a:extLst>
          </p:cNvPr>
          <p:cNvSpPr txBox="1"/>
          <p:nvPr/>
        </p:nvSpPr>
        <p:spPr>
          <a:xfrm>
            <a:off x="2798506" y="3200089"/>
            <a:ext cx="6098458" cy="313932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endParaRPr lang="pt-BR" dirty="0"/>
          </a:p>
          <a:p>
            <a:endParaRPr lang="pt-BR" dirty="0"/>
          </a:p>
          <a:p>
            <a:endParaRPr lang="pt-BR" dirty="0"/>
          </a:p>
          <a:p>
            <a:endParaRPr lang="pt-BR" dirty="0"/>
          </a:p>
          <a:p>
            <a:endParaRPr lang="pt-BR" dirty="0"/>
          </a:p>
          <a:p>
            <a:endParaRPr lang="pt-BR" dirty="0"/>
          </a:p>
          <a:p>
            <a:endParaRPr lang="pt-BR" dirty="0"/>
          </a:p>
          <a:p>
            <a:endParaRPr lang="pt-BR" dirty="0"/>
          </a:p>
          <a:p>
            <a:endParaRPr lang="pt-BR" dirty="0"/>
          </a:p>
          <a:p>
            <a:endParaRPr lang="pt-BR" dirty="0"/>
          </a:p>
          <a:p>
            <a:endParaRPr lang="pt-BR" dirty="0"/>
          </a:p>
        </p:txBody>
      </p:sp>
      <p:sp>
        <p:nvSpPr>
          <p:cNvPr id="3" name="CaixaDeTexto 2">
            <a:extLst>
              <a:ext uri="{FF2B5EF4-FFF2-40B4-BE49-F238E27FC236}">
                <a16:creationId xmlns:a16="http://schemas.microsoft.com/office/drawing/2014/main" id="{47603BC6-F412-8E0B-3594-7316CFF27F69}"/>
              </a:ext>
            </a:extLst>
          </p:cNvPr>
          <p:cNvSpPr txBox="1"/>
          <p:nvPr/>
        </p:nvSpPr>
        <p:spPr>
          <a:xfrm>
            <a:off x="0" y="0"/>
            <a:ext cx="12191999" cy="234365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  <a:buNone/>
            </a:pPr>
            <a:r>
              <a:rPr lang="pt-BR" sz="2000" b="1" dirty="0">
                <a:latin typeface="Arial" panose="020B0604020202020204" pitchFamily="34" charset="0"/>
                <a:cs typeface="Arial" panose="020B0604020202020204" pitchFamily="34" charset="0"/>
              </a:rPr>
              <a:t>Considerações Finais</a:t>
            </a:r>
          </a:p>
          <a:p>
            <a:pPr>
              <a:lnSpc>
                <a:spcPct val="150000"/>
              </a:lnSpc>
              <a:buNone/>
            </a:pPr>
            <a:r>
              <a:rPr lang="pt-BR" sz="2000" dirty="0">
                <a:latin typeface="Arial" panose="020B0604020202020204" pitchFamily="34" charset="0"/>
                <a:cs typeface="Arial" panose="020B0604020202020204" pitchFamily="34" charset="0"/>
              </a:rPr>
              <a:t>Cada pele possui necessidades específicas. O pré-tratamento deve ser individualizado conforme a queixa principal, sensibilidade cutânea e objetivos do paciente.</a:t>
            </a:r>
          </a:p>
          <a:p>
            <a:pPr>
              <a:lnSpc>
                <a:spcPct val="150000"/>
              </a:lnSpc>
              <a:buNone/>
            </a:pPr>
            <a:r>
              <a:rPr lang="pt-BR" sz="2000" dirty="0">
                <a:latin typeface="Arial" panose="020B0604020202020204" pitchFamily="34" charset="0"/>
                <a:cs typeface="Arial" panose="020B0604020202020204" pitchFamily="34" charset="0"/>
              </a:rPr>
              <a:t>Uma pele bem preparada responde melhor ao microagulhamento, potencializando os resultados do </a:t>
            </a:r>
            <a:r>
              <a:rPr lang="pt-BR" sz="2000" dirty="0" err="1">
                <a:latin typeface="Arial" panose="020B0604020202020204" pitchFamily="34" charset="0"/>
                <a:cs typeface="Arial" panose="020B0604020202020204" pitchFamily="34" charset="0"/>
              </a:rPr>
              <a:t>drug</a:t>
            </a:r>
            <a:r>
              <a:rPr lang="pt-BR" sz="2000" dirty="0">
                <a:latin typeface="Arial" panose="020B0604020202020204" pitchFamily="34" charset="0"/>
                <a:cs typeface="Arial" panose="020B0604020202020204" pitchFamily="34" charset="0"/>
              </a:rPr>
              <a:t> delivery com mais segurança e eficácia.</a:t>
            </a:r>
          </a:p>
        </p:txBody>
      </p:sp>
    </p:spTree>
    <p:extLst>
      <p:ext uri="{BB962C8B-B14F-4D97-AF65-F5344CB8AC3E}">
        <p14:creationId xmlns:p14="http://schemas.microsoft.com/office/powerpoint/2010/main" val="672507493"/>
      </p:ext>
    </p:extLst>
  </p:cSld>
  <p:clrMapOvr>
    <a:masterClrMapping/>
  </p:clrMapOvr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2FEE249-4724-EB55-CA26-79B0935134A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CaixaDeTexto 5">
            <a:extLst>
              <a:ext uri="{FF2B5EF4-FFF2-40B4-BE49-F238E27FC236}">
                <a16:creationId xmlns:a16="http://schemas.microsoft.com/office/drawing/2014/main" id="{720A7FC0-79C1-BFE1-C54D-B1B47DC5CDDF}"/>
              </a:ext>
            </a:extLst>
          </p:cNvPr>
          <p:cNvSpPr txBox="1"/>
          <p:nvPr/>
        </p:nvSpPr>
        <p:spPr>
          <a:xfrm>
            <a:off x="2798506" y="3200089"/>
            <a:ext cx="6098458" cy="313932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endParaRPr lang="pt-BR" dirty="0"/>
          </a:p>
          <a:p>
            <a:endParaRPr lang="pt-BR" dirty="0"/>
          </a:p>
          <a:p>
            <a:endParaRPr lang="pt-BR" dirty="0"/>
          </a:p>
          <a:p>
            <a:endParaRPr lang="pt-BR" dirty="0"/>
          </a:p>
          <a:p>
            <a:endParaRPr lang="pt-BR" dirty="0"/>
          </a:p>
          <a:p>
            <a:endParaRPr lang="pt-BR" dirty="0"/>
          </a:p>
          <a:p>
            <a:endParaRPr lang="pt-BR" dirty="0"/>
          </a:p>
          <a:p>
            <a:endParaRPr lang="pt-BR" dirty="0"/>
          </a:p>
          <a:p>
            <a:endParaRPr lang="pt-BR" dirty="0"/>
          </a:p>
          <a:p>
            <a:endParaRPr lang="pt-BR" dirty="0"/>
          </a:p>
          <a:p>
            <a:endParaRPr lang="pt-BR" dirty="0"/>
          </a:p>
        </p:txBody>
      </p:sp>
      <p:sp>
        <p:nvSpPr>
          <p:cNvPr id="9" name="CaixaDeTexto 8">
            <a:extLst>
              <a:ext uri="{FF2B5EF4-FFF2-40B4-BE49-F238E27FC236}">
                <a16:creationId xmlns:a16="http://schemas.microsoft.com/office/drawing/2014/main" id="{1B7278E2-99A3-5535-4130-22CB30C7F30B}"/>
              </a:ext>
            </a:extLst>
          </p:cNvPr>
          <p:cNvSpPr txBox="1"/>
          <p:nvPr/>
        </p:nvSpPr>
        <p:spPr>
          <a:xfrm>
            <a:off x="0" y="1"/>
            <a:ext cx="12192000" cy="295920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buNone/>
            </a:pPr>
            <a:r>
              <a:rPr lang="pt-BR" sz="2000" b="1" dirty="0">
                <a:latin typeface="Arial" panose="020B0604020202020204" pitchFamily="34" charset="0"/>
                <a:cs typeface="Arial" panose="020B0604020202020204" pitchFamily="34" charset="0"/>
              </a:rPr>
              <a:t>Plano de Tratamento – Microagulhamento com </a:t>
            </a:r>
            <a:r>
              <a:rPr lang="pt-BR" sz="2000" b="1" dirty="0" err="1">
                <a:latin typeface="Arial" panose="020B0604020202020204" pitchFamily="34" charset="0"/>
                <a:cs typeface="Arial" panose="020B0604020202020204" pitchFamily="34" charset="0"/>
              </a:rPr>
              <a:t>Drug</a:t>
            </a:r>
            <a:r>
              <a:rPr lang="pt-BR" sz="2000" b="1" dirty="0">
                <a:latin typeface="Arial" panose="020B0604020202020204" pitchFamily="34" charset="0"/>
                <a:cs typeface="Arial" panose="020B0604020202020204" pitchFamily="34" charset="0"/>
              </a:rPr>
              <a:t> Delivery</a:t>
            </a:r>
          </a:p>
          <a:p>
            <a:pPr>
              <a:buNone/>
            </a:pPr>
            <a:endParaRPr lang="pt-BR" sz="20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lnSpc>
                <a:spcPct val="150000"/>
              </a:lnSpc>
              <a:buNone/>
            </a:pPr>
            <a:r>
              <a:rPr lang="pt-BR" sz="2000" dirty="0">
                <a:latin typeface="Arial" panose="020B0604020202020204" pitchFamily="34" charset="0"/>
                <a:cs typeface="Arial" panose="020B0604020202020204" pitchFamily="34" charset="0"/>
              </a:rPr>
              <a:t>O microagulhamento associado ao </a:t>
            </a:r>
            <a:r>
              <a:rPr lang="pt-BR" sz="2000" dirty="0" err="1">
                <a:latin typeface="Arial" panose="020B0604020202020204" pitchFamily="34" charset="0"/>
                <a:cs typeface="Arial" panose="020B0604020202020204" pitchFamily="34" charset="0"/>
              </a:rPr>
              <a:t>drug</a:t>
            </a:r>
            <a:r>
              <a:rPr lang="pt-BR" sz="2000" dirty="0">
                <a:latin typeface="Arial" panose="020B0604020202020204" pitchFamily="34" charset="0"/>
                <a:cs typeface="Arial" panose="020B0604020202020204" pitchFamily="34" charset="0"/>
              </a:rPr>
              <a:t> delivery é um tratamento estético que promove renovação celular, estímulo intenso de colágeno e potencializa a absorção de ativos específicos para cada necessidade da pele.</a:t>
            </a:r>
          </a:p>
          <a:p>
            <a:pPr>
              <a:lnSpc>
                <a:spcPct val="150000"/>
              </a:lnSpc>
              <a:buNone/>
            </a:pPr>
            <a:r>
              <a:rPr lang="pt-BR" sz="2000" dirty="0">
                <a:latin typeface="Arial" panose="020B0604020202020204" pitchFamily="34" charset="0"/>
                <a:cs typeface="Arial" panose="020B0604020202020204" pitchFamily="34" charset="0"/>
              </a:rPr>
              <a:t>O tratamento é personalizado de acordo com a queixa principal do paciente, podendo atuar em cicatrizes de acne, </a:t>
            </a:r>
            <a:r>
              <a:rPr lang="pt-BR" sz="2000" dirty="0" err="1">
                <a:latin typeface="Arial" panose="020B0604020202020204" pitchFamily="34" charset="0"/>
                <a:cs typeface="Arial" panose="020B0604020202020204" pitchFamily="34" charset="0"/>
              </a:rPr>
              <a:t>melasma</a:t>
            </a:r>
            <a:r>
              <a:rPr lang="pt-BR" sz="2000" dirty="0">
                <a:latin typeface="Arial" panose="020B0604020202020204" pitchFamily="34" charset="0"/>
                <a:cs typeface="Arial" panose="020B0604020202020204" pitchFamily="34" charset="0"/>
              </a:rPr>
              <a:t>, poros dilatados e rejuvenescimento facial.</a:t>
            </a:r>
          </a:p>
        </p:txBody>
      </p:sp>
    </p:spTree>
    <p:extLst>
      <p:ext uri="{BB962C8B-B14F-4D97-AF65-F5344CB8AC3E}">
        <p14:creationId xmlns:p14="http://schemas.microsoft.com/office/powerpoint/2010/main" val="3304571439"/>
      </p:ext>
    </p:extLst>
  </p:cSld>
  <p:clrMapOvr>
    <a:masterClrMapping/>
  </p:clrMapOvr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BF5D48E-36F0-D867-9B84-BBA77BD8C02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CaixaDeTexto 5">
            <a:extLst>
              <a:ext uri="{FF2B5EF4-FFF2-40B4-BE49-F238E27FC236}">
                <a16:creationId xmlns:a16="http://schemas.microsoft.com/office/drawing/2014/main" id="{9B9AB6C9-1744-109D-68DD-885C9E0580CB}"/>
              </a:ext>
            </a:extLst>
          </p:cNvPr>
          <p:cNvSpPr txBox="1"/>
          <p:nvPr/>
        </p:nvSpPr>
        <p:spPr>
          <a:xfrm>
            <a:off x="2798506" y="3200089"/>
            <a:ext cx="6098458" cy="313932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endParaRPr lang="pt-BR" dirty="0"/>
          </a:p>
          <a:p>
            <a:endParaRPr lang="pt-BR" dirty="0"/>
          </a:p>
          <a:p>
            <a:endParaRPr lang="pt-BR" dirty="0"/>
          </a:p>
          <a:p>
            <a:endParaRPr lang="pt-BR" dirty="0"/>
          </a:p>
          <a:p>
            <a:endParaRPr lang="pt-BR" dirty="0"/>
          </a:p>
          <a:p>
            <a:endParaRPr lang="pt-BR" dirty="0"/>
          </a:p>
          <a:p>
            <a:endParaRPr lang="pt-BR" dirty="0"/>
          </a:p>
          <a:p>
            <a:endParaRPr lang="pt-BR" dirty="0"/>
          </a:p>
          <a:p>
            <a:endParaRPr lang="pt-BR" dirty="0"/>
          </a:p>
          <a:p>
            <a:endParaRPr lang="pt-BR" dirty="0"/>
          </a:p>
          <a:p>
            <a:endParaRPr lang="pt-BR" dirty="0"/>
          </a:p>
        </p:txBody>
      </p:sp>
      <p:sp>
        <p:nvSpPr>
          <p:cNvPr id="9" name="CaixaDeTexto 8">
            <a:extLst>
              <a:ext uri="{FF2B5EF4-FFF2-40B4-BE49-F238E27FC236}">
                <a16:creationId xmlns:a16="http://schemas.microsoft.com/office/drawing/2014/main" id="{919F26EA-1216-D9A8-6C8D-7C50890D872A}"/>
              </a:ext>
            </a:extLst>
          </p:cNvPr>
          <p:cNvSpPr txBox="1"/>
          <p:nvPr/>
        </p:nvSpPr>
        <p:spPr>
          <a:xfrm>
            <a:off x="0" y="1"/>
            <a:ext cx="12192000" cy="640175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pt-BR" sz="2000" b="1" dirty="0">
                <a:latin typeface="Arial" panose="020B0604020202020204" pitchFamily="34" charset="0"/>
                <a:cs typeface="Arial" panose="020B0604020202020204" pitchFamily="34" charset="0"/>
              </a:rPr>
              <a:t>Tratamento para Cicatriz de Acne</a:t>
            </a:r>
          </a:p>
          <a:p>
            <a:pPr>
              <a:lnSpc>
                <a:spcPct val="150000"/>
              </a:lnSpc>
            </a:pPr>
            <a:r>
              <a:rPr lang="pt-BR" sz="2000" b="1" dirty="0">
                <a:latin typeface="Arial" panose="020B0604020202020204" pitchFamily="34" charset="0"/>
                <a:cs typeface="Arial" panose="020B0604020202020204" pitchFamily="34" charset="0"/>
              </a:rPr>
              <a:t>Objetivo:</a:t>
            </a:r>
          </a:p>
          <a:p>
            <a:pPr>
              <a:lnSpc>
                <a:spcPct val="150000"/>
              </a:lnSpc>
            </a:pPr>
            <a:r>
              <a:rPr lang="pt-BR" sz="2000" dirty="0">
                <a:latin typeface="Arial" panose="020B0604020202020204" pitchFamily="34" charset="0"/>
                <a:cs typeface="Arial" panose="020B0604020202020204" pitchFamily="34" charset="0"/>
              </a:rPr>
              <a:t>Estimular colágeno, melhorar a textura da pele e suavizar cicatrizes atróficas causadas pela acne.</a:t>
            </a:r>
          </a:p>
          <a:p>
            <a:pPr>
              <a:lnSpc>
                <a:spcPct val="150000"/>
              </a:lnSpc>
            </a:pPr>
            <a:r>
              <a:rPr lang="pt-BR" sz="2000" b="1" dirty="0">
                <a:latin typeface="Arial" panose="020B0604020202020204" pitchFamily="34" charset="0"/>
                <a:cs typeface="Arial" panose="020B0604020202020204" pitchFamily="34" charset="0"/>
              </a:rPr>
              <a:t>Como o tratamento atua:</a:t>
            </a:r>
          </a:p>
          <a:p>
            <a:pPr>
              <a:lnSpc>
                <a:spcPct val="150000"/>
              </a:lnSpc>
            </a:pPr>
            <a:r>
              <a:rPr lang="pt-BR" sz="2000" dirty="0">
                <a:latin typeface="Arial" panose="020B0604020202020204" pitchFamily="34" charset="0"/>
                <a:cs typeface="Arial" panose="020B0604020202020204" pitchFamily="34" charset="0"/>
              </a:rPr>
              <a:t>O microagulhamento promove pequenas perfurações controladas na pele, estimulando regeneração tecidual e produção de colágeno. O </a:t>
            </a:r>
            <a:r>
              <a:rPr lang="pt-BR" sz="2000" dirty="0" err="1">
                <a:latin typeface="Arial" panose="020B0604020202020204" pitchFamily="34" charset="0"/>
                <a:cs typeface="Arial" panose="020B0604020202020204" pitchFamily="34" charset="0"/>
              </a:rPr>
              <a:t>drug</a:t>
            </a:r>
            <a:r>
              <a:rPr lang="pt-BR" sz="2000" dirty="0">
                <a:latin typeface="Arial" panose="020B0604020202020204" pitchFamily="34" charset="0"/>
                <a:cs typeface="Arial" panose="020B0604020202020204" pitchFamily="34" charset="0"/>
              </a:rPr>
              <a:t> delivery potencializa os resultados com ativos regeneradores e cicatrizantes.</a:t>
            </a:r>
          </a:p>
          <a:p>
            <a:pPr>
              <a:lnSpc>
                <a:spcPct val="150000"/>
              </a:lnSpc>
            </a:pPr>
            <a:r>
              <a:rPr lang="pt-BR" sz="2000" b="1" dirty="0">
                <a:latin typeface="Arial" panose="020B0604020202020204" pitchFamily="34" charset="0"/>
                <a:cs typeface="Arial" panose="020B0604020202020204" pitchFamily="34" charset="0"/>
              </a:rPr>
              <a:t>Principais ativos utilizados:</a:t>
            </a:r>
          </a:p>
          <a:p>
            <a:pPr>
              <a:lnSpc>
                <a:spcPct val="150000"/>
              </a:lnSpc>
            </a:pPr>
            <a:r>
              <a:rPr lang="pt-BR" sz="2000" dirty="0">
                <a:latin typeface="Arial" panose="020B0604020202020204" pitchFamily="34" charset="0"/>
                <a:cs typeface="Arial" panose="020B0604020202020204" pitchFamily="34" charset="0"/>
              </a:rPr>
              <a:t>✔ Ácido hialurônico;</a:t>
            </a:r>
            <a:br>
              <a:rPr lang="pt-BR" sz="2000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pt-BR" sz="2000" dirty="0">
                <a:latin typeface="Arial" panose="020B0604020202020204" pitchFamily="34" charset="0"/>
                <a:cs typeface="Arial" panose="020B0604020202020204" pitchFamily="34" charset="0"/>
              </a:rPr>
              <a:t>✔ Fatores de crescimento;</a:t>
            </a:r>
            <a:br>
              <a:rPr lang="pt-BR" sz="2000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pt-BR" sz="2000" dirty="0">
                <a:latin typeface="Arial" panose="020B0604020202020204" pitchFamily="34" charset="0"/>
                <a:cs typeface="Arial" panose="020B0604020202020204" pitchFamily="34" charset="0"/>
              </a:rPr>
              <a:t>✔ Vitamina C;</a:t>
            </a:r>
            <a:br>
              <a:rPr lang="pt-BR" sz="2000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pt-BR" sz="2000" dirty="0">
                <a:latin typeface="Arial" panose="020B0604020202020204" pitchFamily="34" charset="0"/>
                <a:cs typeface="Arial" panose="020B0604020202020204" pitchFamily="34" charset="0"/>
              </a:rPr>
              <a:t>✔ Silício orgânico;</a:t>
            </a:r>
            <a:br>
              <a:rPr lang="pt-BR" sz="2000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pt-BR" sz="2000" dirty="0">
                <a:latin typeface="Arial" panose="020B0604020202020204" pitchFamily="34" charset="0"/>
                <a:cs typeface="Arial" panose="020B0604020202020204" pitchFamily="34" charset="0"/>
              </a:rPr>
              <a:t>✔ PDRN e ativos regeneradores.</a:t>
            </a:r>
          </a:p>
          <a:p>
            <a:pPr>
              <a:buNone/>
            </a:pPr>
            <a:endParaRPr lang="pt-BR" sz="2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49654399"/>
      </p:ext>
    </p:extLst>
  </p:cSld>
  <p:clrMapOvr>
    <a:masterClrMapping/>
  </p:clrMapOvr>
</p:sld>
</file>

<file path=ppt/slides/slide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94200E3-EB37-922A-3A73-CC41A2E6F58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CaixaDeTexto 5">
            <a:extLst>
              <a:ext uri="{FF2B5EF4-FFF2-40B4-BE49-F238E27FC236}">
                <a16:creationId xmlns:a16="http://schemas.microsoft.com/office/drawing/2014/main" id="{DE088697-A594-C3DD-B6B1-7122D04202E4}"/>
              </a:ext>
            </a:extLst>
          </p:cNvPr>
          <p:cNvSpPr txBox="1"/>
          <p:nvPr/>
        </p:nvSpPr>
        <p:spPr>
          <a:xfrm>
            <a:off x="2798506" y="3200089"/>
            <a:ext cx="6098458" cy="313932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endParaRPr lang="pt-BR" dirty="0"/>
          </a:p>
          <a:p>
            <a:endParaRPr lang="pt-BR" dirty="0"/>
          </a:p>
          <a:p>
            <a:endParaRPr lang="pt-BR" dirty="0"/>
          </a:p>
          <a:p>
            <a:endParaRPr lang="pt-BR" dirty="0"/>
          </a:p>
          <a:p>
            <a:endParaRPr lang="pt-BR" dirty="0"/>
          </a:p>
          <a:p>
            <a:endParaRPr lang="pt-BR" dirty="0"/>
          </a:p>
          <a:p>
            <a:endParaRPr lang="pt-BR" dirty="0"/>
          </a:p>
          <a:p>
            <a:endParaRPr lang="pt-BR" dirty="0"/>
          </a:p>
          <a:p>
            <a:endParaRPr lang="pt-BR" dirty="0"/>
          </a:p>
          <a:p>
            <a:endParaRPr lang="pt-BR" dirty="0"/>
          </a:p>
          <a:p>
            <a:endParaRPr lang="pt-BR" dirty="0"/>
          </a:p>
        </p:txBody>
      </p:sp>
      <p:sp>
        <p:nvSpPr>
          <p:cNvPr id="9" name="CaixaDeTexto 8">
            <a:extLst>
              <a:ext uri="{FF2B5EF4-FFF2-40B4-BE49-F238E27FC236}">
                <a16:creationId xmlns:a16="http://schemas.microsoft.com/office/drawing/2014/main" id="{948F305A-8EFC-DB01-715C-4702D143179F}"/>
              </a:ext>
            </a:extLst>
          </p:cNvPr>
          <p:cNvSpPr txBox="1"/>
          <p:nvPr/>
        </p:nvSpPr>
        <p:spPr>
          <a:xfrm>
            <a:off x="0" y="1"/>
            <a:ext cx="7580671" cy="409342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pt-BR" sz="2000" b="1" dirty="0">
                <a:latin typeface="Arial" panose="020B0604020202020204" pitchFamily="34" charset="0"/>
                <a:cs typeface="Arial" panose="020B0604020202020204" pitchFamily="34" charset="0"/>
              </a:rPr>
              <a:t>Benefícios:</a:t>
            </a:r>
          </a:p>
          <a:p>
            <a:pPr>
              <a:lnSpc>
                <a:spcPct val="150000"/>
              </a:lnSpc>
            </a:pPr>
            <a:r>
              <a:rPr lang="pt-BR" sz="2000" dirty="0">
                <a:latin typeface="Arial" panose="020B0604020202020204" pitchFamily="34" charset="0"/>
                <a:cs typeface="Arial" panose="020B0604020202020204" pitchFamily="34" charset="0"/>
              </a:rPr>
              <a:t>• Redução da profundidade das cicatrizes;</a:t>
            </a:r>
            <a:br>
              <a:rPr lang="pt-BR" sz="2000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pt-BR" sz="2000" dirty="0">
                <a:latin typeface="Arial" panose="020B0604020202020204" pitchFamily="34" charset="0"/>
                <a:cs typeface="Arial" panose="020B0604020202020204" pitchFamily="34" charset="0"/>
              </a:rPr>
              <a:t>• Melhora da textura da pele;</a:t>
            </a:r>
            <a:br>
              <a:rPr lang="pt-BR" sz="2000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pt-BR" sz="2000" dirty="0">
                <a:latin typeface="Arial" panose="020B0604020202020204" pitchFamily="34" charset="0"/>
                <a:cs typeface="Arial" panose="020B0604020202020204" pitchFamily="34" charset="0"/>
              </a:rPr>
              <a:t>• Estímulo de colágeno;</a:t>
            </a:r>
            <a:br>
              <a:rPr lang="pt-BR" sz="2000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pt-BR" sz="2000" dirty="0">
                <a:latin typeface="Arial" panose="020B0604020202020204" pitchFamily="34" charset="0"/>
                <a:cs typeface="Arial" panose="020B0604020202020204" pitchFamily="34" charset="0"/>
              </a:rPr>
              <a:t>• Pele mais uniforme e saudável.</a:t>
            </a:r>
          </a:p>
          <a:p>
            <a:pPr>
              <a:lnSpc>
                <a:spcPct val="150000"/>
              </a:lnSpc>
            </a:pPr>
            <a:r>
              <a:rPr lang="pt-BR" sz="2000" b="1" dirty="0">
                <a:latin typeface="Arial" panose="020B0604020202020204" pitchFamily="34" charset="0"/>
                <a:cs typeface="Arial" panose="020B0604020202020204" pitchFamily="34" charset="0"/>
              </a:rPr>
              <a:t>Sugestão de protocolo:</a:t>
            </a:r>
          </a:p>
          <a:p>
            <a:pPr>
              <a:lnSpc>
                <a:spcPct val="150000"/>
              </a:lnSpc>
            </a:pPr>
            <a:r>
              <a:rPr lang="pt-BR" sz="2000" dirty="0">
                <a:latin typeface="Arial" panose="020B0604020202020204" pitchFamily="34" charset="0"/>
                <a:cs typeface="Arial" panose="020B0604020202020204" pitchFamily="34" charset="0"/>
              </a:rPr>
              <a:t> 4 a 6 sessões</a:t>
            </a:r>
            <a:br>
              <a:rPr lang="pt-BR" sz="2000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pt-BR" sz="2000" dirty="0">
                <a:latin typeface="Arial" panose="020B0604020202020204" pitchFamily="34" charset="0"/>
                <a:cs typeface="Arial" panose="020B0604020202020204" pitchFamily="34" charset="0"/>
              </a:rPr>
              <a:t> Intervalo de 30 dias entre as sessões</a:t>
            </a:r>
          </a:p>
          <a:p>
            <a:pPr>
              <a:buNone/>
            </a:pPr>
            <a:endParaRPr lang="pt-BR" sz="2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73603483"/>
      </p:ext>
    </p:extLst>
  </p:cSld>
  <p:clrMapOvr>
    <a:masterClrMapping/>
  </p:clrMapOvr>
</p:sld>
</file>

<file path=ppt/slides/slide7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D80E6E2-7A66-563A-957B-7FF33BD3D26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CaixaDeTexto 5">
            <a:extLst>
              <a:ext uri="{FF2B5EF4-FFF2-40B4-BE49-F238E27FC236}">
                <a16:creationId xmlns:a16="http://schemas.microsoft.com/office/drawing/2014/main" id="{A64FD823-ACEC-26B1-7581-C8F753416219}"/>
              </a:ext>
            </a:extLst>
          </p:cNvPr>
          <p:cNvSpPr txBox="1"/>
          <p:nvPr/>
        </p:nvSpPr>
        <p:spPr>
          <a:xfrm>
            <a:off x="2798506" y="3200089"/>
            <a:ext cx="6098458" cy="313932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endParaRPr lang="pt-BR" dirty="0"/>
          </a:p>
          <a:p>
            <a:endParaRPr lang="pt-BR" dirty="0"/>
          </a:p>
          <a:p>
            <a:endParaRPr lang="pt-BR" dirty="0"/>
          </a:p>
          <a:p>
            <a:endParaRPr lang="pt-BR" dirty="0"/>
          </a:p>
          <a:p>
            <a:endParaRPr lang="pt-BR" dirty="0"/>
          </a:p>
          <a:p>
            <a:endParaRPr lang="pt-BR" dirty="0"/>
          </a:p>
          <a:p>
            <a:endParaRPr lang="pt-BR" dirty="0"/>
          </a:p>
          <a:p>
            <a:endParaRPr lang="pt-BR" dirty="0"/>
          </a:p>
          <a:p>
            <a:endParaRPr lang="pt-BR" dirty="0"/>
          </a:p>
          <a:p>
            <a:endParaRPr lang="pt-BR" dirty="0"/>
          </a:p>
          <a:p>
            <a:endParaRPr lang="pt-BR" dirty="0"/>
          </a:p>
        </p:txBody>
      </p:sp>
      <p:sp>
        <p:nvSpPr>
          <p:cNvPr id="9" name="CaixaDeTexto 8">
            <a:extLst>
              <a:ext uri="{FF2B5EF4-FFF2-40B4-BE49-F238E27FC236}">
                <a16:creationId xmlns:a16="http://schemas.microsoft.com/office/drawing/2014/main" id="{6BCDDC32-17D0-7139-8A91-7854FE42F9A4}"/>
              </a:ext>
            </a:extLst>
          </p:cNvPr>
          <p:cNvSpPr txBox="1"/>
          <p:nvPr/>
        </p:nvSpPr>
        <p:spPr>
          <a:xfrm>
            <a:off x="0" y="1"/>
            <a:ext cx="12192000" cy="594008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pt-BR" sz="2000" b="1" dirty="0">
                <a:latin typeface="Arial" panose="020B0604020202020204" pitchFamily="34" charset="0"/>
                <a:cs typeface="Arial" panose="020B0604020202020204" pitchFamily="34" charset="0"/>
              </a:rPr>
              <a:t>Tratamento para Melasma</a:t>
            </a:r>
          </a:p>
          <a:p>
            <a:pPr>
              <a:lnSpc>
                <a:spcPct val="150000"/>
              </a:lnSpc>
            </a:pPr>
            <a:r>
              <a:rPr lang="pt-BR" sz="2000" b="1" dirty="0">
                <a:latin typeface="Arial" panose="020B0604020202020204" pitchFamily="34" charset="0"/>
                <a:cs typeface="Arial" panose="020B0604020202020204" pitchFamily="34" charset="0"/>
              </a:rPr>
              <a:t>Objetivo:</a:t>
            </a:r>
          </a:p>
          <a:p>
            <a:pPr>
              <a:lnSpc>
                <a:spcPct val="150000"/>
              </a:lnSpc>
            </a:pPr>
            <a:r>
              <a:rPr lang="pt-BR" sz="2000" dirty="0">
                <a:latin typeface="Arial" panose="020B0604020202020204" pitchFamily="34" charset="0"/>
                <a:cs typeface="Arial" panose="020B0604020202020204" pitchFamily="34" charset="0"/>
              </a:rPr>
              <a:t>Clarear manchas, controlar pigmentação e uniformizar o tom da pele.</a:t>
            </a:r>
          </a:p>
          <a:p>
            <a:pPr>
              <a:lnSpc>
                <a:spcPct val="150000"/>
              </a:lnSpc>
            </a:pPr>
            <a:r>
              <a:rPr lang="pt-BR" sz="2000" b="1" dirty="0">
                <a:latin typeface="Arial" panose="020B0604020202020204" pitchFamily="34" charset="0"/>
                <a:cs typeface="Arial" panose="020B0604020202020204" pitchFamily="34" charset="0"/>
              </a:rPr>
              <a:t>Como o tratamento atua:</a:t>
            </a:r>
          </a:p>
          <a:p>
            <a:pPr>
              <a:lnSpc>
                <a:spcPct val="150000"/>
              </a:lnSpc>
            </a:pPr>
            <a:r>
              <a:rPr lang="pt-BR" sz="2000" dirty="0">
                <a:latin typeface="Arial" panose="020B0604020202020204" pitchFamily="34" charset="0"/>
                <a:cs typeface="Arial" panose="020B0604020202020204" pitchFamily="34" charset="0"/>
              </a:rPr>
              <a:t>O microagulhamento aumenta a permeação dos ativos clareadores na pele, promovendo renovação celular e melhora gradual das manchas.</a:t>
            </a:r>
          </a:p>
          <a:p>
            <a:pPr>
              <a:lnSpc>
                <a:spcPct val="150000"/>
              </a:lnSpc>
            </a:pPr>
            <a:r>
              <a:rPr lang="pt-BR" sz="2000" b="1" dirty="0">
                <a:latin typeface="Arial" panose="020B0604020202020204" pitchFamily="34" charset="0"/>
                <a:cs typeface="Arial" panose="020B0604020202020204" pitchFamily="34" charset="0"/>
              </a:rPr>
              <a:t>Principais ativos utilizados:</a:t>
            </a:r>
          </a:p>
          <a:p>
            <a:pPr>
              <a:lnSpc>
                <a:spcPct val="150000"/>
              </a:lnSpc>
            </a:pPr>
            <a:r>
              <a:rPr lang="pt-BR" sz="2000" dirty="0">
                <a:latin typeface="Arial" panose="020B0604020202020204" pitchFamily="34" charset="0"/>
                <a:cs typeface="Arial" panose="020B0604020202020204" pitchFamily="34" charset="0"/>
              </a:rPr>
              <a:t>✔ Ácido tranexâmico;</a:t>
            </a:r>
            <a:br>
              <a:rPr lang="pt-BR" sz="2000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pt-BR" sz="2000" dirty="0">
                <a:latin typeface="Arial" panose="020B0604020202020204" pitchFamily="34" charset="0"/>
                <a:cs typeface="Arial" panose="020B0604020202020204" pitchFamily="34" charset="0"/>
              </a:rPr>
              <a:t>✔ Vitamina C;</a:t>
            </a:r>
            <a:br>
              <a:rPr lang="pt-BR" sz="2000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pt-BR" sz="2000" dirty="0">
                <a:latin typeface="Arial" panose="020B0604020202020204" pitchFamily="34" charset="0"/>
                <a:cs typeface="Arial" panose="020B0604020202020204" pitchFamily="34" charset="0"/>
              </a:rPr>
              <a:t>✔ Niacinamida;</a:t>
            </a:r>
            <a:br>
              <a:rPr lang="pt-BR" sz="2000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pt-BR" sz="2000" dirty="0">
                <a:latin typeface="Arial" panose="020B0604020202020204" pitchFamily="34" charset="0"/>
                <a:cs typeface="Arial" panose="020B0604020202020204" pitchFamily="34" charset="0"/>
              </a:rPr>
              <a:t>✔ Alfa-</a:t>
            </a:r>
            <a:r>
              <a:rPr lang="pt-BR" sz="2000" dirty="0" err="1">
                <a:latin typeface="Arial" panose="020B0604020202020204" pitchFamily="34" charset="0"/>
                <a:cs typeface="Arial" panose="020B0604020202020204" pitchFamily="34" charset="0"/>
              </a:rPr>
              <a:t>arbutin</a:t>
            </a:r>
            <a:r>
              <a:rPr lang="pt-BR" sz="2000" dirty="0">
                <a:latin typeface="Arial" panose="020B0604020202020204" pitchFamily="34" charset="0"/>
                <a:cs typeface="Arial" panose="020B0604020202020204" pitchFamily="34" charset="0"/>
              </a:rPr>
              <a:t>;</a:t>
            </a:r>
            <a:br>
              <a:rPr lang="pt-BR" sz="2000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pt-BR" sz="2000" dirty="0">
                <a:latin typeface="Arial" panose="020B0604020202020204" pitchFamily="34" charset="0"/>
                <a:cs typeface="Arial" panose="020B0604020202020204" pitchFamily="34" charset="0"/>
              </a:rPr>
              <a:t>✔ Ácido hialurônico.</a:t>
            </a:r>
          </a:p>
          <a:p>
            <a:pPr>
              <a:buNone/>
            </a:pPr>
            <a:endParaRPr lang="pt-BR" sz="2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71117348"/>
      </p:ext>
    </p:extLst>
  </p:cSld>
  <p:clrMapOvr>
    <a:masterClrMapping/>
  </p:clrMapOvr>
</p:sld>
</file>

<file path=ppt/slides/slide7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502CCA9-C061-7454-8AB4-C54A35BF274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CaixaDeTexto 5">
            <a:extLst>
              <a:ext uri="{FF2B5EF4-FFF2-40B4-BE49-F238E27FC236}">
                <a16:creationId xmlns:a16="http://schemas.microsoft.com/office/drawing/2014/main" id="{50ABB640-ED52-DC03-3E22-EAEFBF335693}"/>
              </a:ext>
            </a:extLst>
          </p:cNvPr>
          <p:cNvSpPr txBox="1"/>
          <p:nvPr/>
        </p:nvSpPr>
        <p:spPr>
          <a:xfrm>
            <a:off x="2798506" y="3200089"/>
            <a:ext cx="6098458" cy="313932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endParaRPr lang="pt-BR" dirty="0"/>
          </a:p>
          <a:p>
            <a:endParaRPr lang="pt-BR" dirty="0"/>
          </a:p>
          <a:p>
            <a:endParaRPr lang="pt-BR" dirty="0"/>
          </a:p>
          <a:p>
            <a:endParaRPr lang="pt-BR" dirty="0"/>
          </a:p>
          <a:p>
            <a:endParaRPr lang="pt-BR" dirty="0"/>
          </a:p>
          <a:p>
            <a:endParaRPr lang="pt-BR" dirty="0"/>
          </a:p>
          <a:p>
            <a:endParaRPr lang="pt-BR" dirty="0"/>
          </a:p>
          <a:p>
            <a:endParaRPr lang="pt-BR" dirty="0"/>
          </a:p>
          <a:p>
            <a:endParaRPr lang="pt-BR" dirty="0"/>
          </a:p>
          <a:p>
            <a:endParaRPr lang="pt-BR" dirty="0"/>
          </a:p>
          <a:p>
            <a:endParaRPr lang="pt-BR" dirty="0"/>
          </a:p>
        </p:txBody>
      </p:sp>
      <p:sp>
        <p:nvSpPr>
          <p:cNvPr id="9" name="CaixaDeTexto 8">
            <a:extLst>
              <a:ext uri="{FF2B5EF4-FFF2-40B4-BE49-F238E27FC236}">
                <a16:creationId xmlns:a16="http://schemas.microsoft.com/office/drawing/2014/main" id="{852145FD-AA9C-F37F-7658-B3B395786A49}"/>
              </a:ext>
            </a:extLst>
          </p:cNvPr>
          <p:cNvSpPr txBox="1"/>
          <p:nvPr/>
        </p:nvSpPr>
        <p:spPr>
          <a:xfrm>
            <a:off x="0" y="1"/>
            <a:ext cx="7580671" cy="455509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pt-BR" sz="2000" b="1" dirty="0">
                <a:latin typeface="Arial" panose="020B0604020202020204" pitchFamily="34" charset="0"/>
                <a:cs typeface="Arial" panose="020B0604020202020204" pitchFamily="34" charset="0"/>
              </a:rPr>
              <a:t>Benefícios:</a:t>
            </a:r>
          </a:p>
          <a:p>
            <a:pPr>
              <a:lnSpc>
                <a:spcPct val="150000"/>
              </a:lnSpc>
            </a:pPr>
            <a:r>
              <a:rPr lang="pt-BR" sz="2000" dirty="0">
                <a:latin typeface="Arial" panose="020B0604020202020204" pitchFamily="34" charset="0"/>
                <a:cs typeface="Arial" panose="020B0604020202020204" pitchFamily="34" charset="0"/>
              </a:rPr>
              <a:t>• Clareamento progressivo;</a:t>
            </a:r>
            <a:br>
              <a:rPr lang="pt-BR" sz="2000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pt-BR" sz="2000" dirty="0">
                <a:latin typeface="Arial" panose="020B0604020202020204" pitchFamily="34" charset="0"/>
                <a:cs typeface="Arial" panose="020B0604020202020204" pitchFamily="34" charset="0"/>
              </a:rPr>
              <a:t>• Uniformização da pele;</a:t>
            </a:r>
            <a:br>
              <a:rPr lang="pt-BR" sz="2000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pt-BR" sz="2000" dirty="0">
                <a:latin typeface="Arial" panose="020B0604020202020204" pitchFamily="34" charset="0"/>
                <a:cs typeface="Arial" panose="020B0604020202020204" pitchFamily="34" charset="0"/>
              </a:rPr>
              <a:t>• Melhora da luminosidade;</a:t>
            </a:r>
            <a:br>
              <a:rPr lang="pt-BR" sz="2000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pt-BR" sz="2000" dirty="0">
                <a:latin typeface="Arial" panose="020B0604020202020204" pitchFamily="34" charset="0"/>
                <a:cs typeface="Arial" panose="020B0604020202020204" pitchFamily="34" charset="0"/>
              </a:rPr>
              <a:t>• Controle da hiperpigmentação.</a:t>
            </a:r>
          </a:p>
          <a:p>
            <a:pPr>
              <a:lnSpc>
                <a:spcPct val="150000"/>
              </a:lnSpc>
            </a:pPr>
            <a:r>
              <a:rPr lang="pt-BR" sz="2000" b="1" dirty="0">
                <a:latin typeface="Arial" panose="020B0604020202020204" pitchFamily="34" charset="0"/>
                <a:cs typeface="Arial" panose="020B0604020202020204" pitchFamily="34" charset="0"/>
              </a:rPr>
              <a:t>Sugestão de protocolo:</a:t>
            </a:r>
          </a:p>
          <a:p>
            <a:pPr>
              <a:lnSpc>
                <a:spcPct val="150000"/>
              </a:lnSpc>
            </a:pPr>
            <a:r>
              <a:rPr lang="pt-BR" sz="2000" dirty="0">
                <a:latin typeface="Arial" panose="020B0604020202020204" pitchFamily="34" charset="0"/>
                <a:cs typeface="Arial" panose="020B0604020202020204" pitchFamily="34" charset="0"/>
              </a:rPr>
              <a:t>3 a 5 sessões</a:t>
            </a:r>
            <a:br>
              <a:rPr lang="pt-BR" sz="2000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pt-BR" sz="2000" dirty="0">
                <a:latin typeface="Arial" panose="020B0604020202020204" pitchFamily="34" charset="0"/>
                <a:cs typeface="Arial" panose="020B0604020202020204" pitchFamily="34" charset="0"/>
              </a:rPr>
              <a:t> Intervalo de 30 dias</a:t>
            </a:r>
          </a:p>
          <a:p>
            <a:pPr>
              <a:lnSpc>
                <a:spcPct val="150000"/>
              </a:lnSpc>
            </a:pPr>
            <a:r>
              <a:rPr lang="pt-B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pt-BR" sz="2000" b="1" i="1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Uso diário de protetor solar é indispensável.</a:t>
            </a:r>
          </a:p>
          <a:p>
            <a:pPr>
              <a:buNone/>
            </a:pPr>
            <a:endParaRPr lang="pt-BR" sz="2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69105888"/>
      </p:ext>
    </p:extLst>
  </p:cSld>
  <p:clrMapOvr>
    <a:masterClrMapping/>
  </p:clrMapOvr>
</p:sld>
</file>

<file path=ppt/slides/slide7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C24B752-E964-5FF9-1785-370E173F92D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CaixaDeTexto 5">
            <a:extLst>
              <a:ext uri="{FF2B5EF4-FFF2-40B4-BE49-F238E27FC236}">
                <a16:creationId xmlns:a16="http://schemas.microsoft.com/office/drawing/2014/main" id="{501D0960-96E1-E3CD-EA64-C9EFA59A8D21}"/>
              </a:ext>
            </a:extLst>
          </p:cNvPr>
          <p:cNvSpPr txBox="1"/>
          <p:nvPr/>
        </p:nvSpPr>
        <p:spPr>
          <a:xfrm>
            <a:off x="2798506" y="3200089"/>
            <a:ext cx="6098458" cy="313932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endParaRPr lang="pt-BR" dirty="0"/>
          </a:p>
          <a:p>
            <a:endParaRPr lang="pt-BR" dirty="0"/>
          </a:p>
          <a:p>
            <a:endParaRPr lang="pt-BR" dirty="0"/>
          </a:p>
          <a:p>
            <a:endParaRPr lang="pt-BR" dirty="0"/>
          </a:p>
          <a:p>
            <a:endParaRPr lang="pt-BR" dirty="0"/>
          </a:p>
          <a:p>
            <a:endParaRPr lang="pt-BR" dirty="0"/>
          </a:p>
          <a:p>
            <a:endParaRPr lang="pt-BR" dirty="0"/>
          </a:p>
          <a:p>
            <a:endParaRPr lang="pt-BR" dirty="0"/>
          </a:p>
          <a:p>
            <a:endParaRPr lang="pt-BR" dirty="0"/>
          </a:p>
          <a:p>
            <a:endParaRPr lang="pt-BR" dirty="0"/>
          </a:p>
          <a:p>
            <a:endParaRPr lang="pt-BR" dirty="0"/>
          </a:p>
        </p:txBody>
      </p:sp>
      <p:sp>
        <p:nvSpPr>
          <p:cNvPr id="3" name="CaixaDeTexto 2">
            <a:extLst>
              <a:ext uri="{FF2B5EF4-FFF2-40B4-BE49-F238E27FC236}">
                <a16:creationId xmlns:a16="http://schemas.microsoft.com/office/drawing/2014/main" id="{DE9D2C82-0E5E-8736-8131-A48851C8E69E}"/>
              </a:ext>
            </a:extLst>
          </p:cNvPr>
          <p:cNvSpPr txBox="1"/>
          <p:nvPr/>
        </p:nvSpPr>
        <p:spPr>
          <a:xfrm>
            <a:off x="0" y="0"/>
            <a:ext cx="7580671" cy="603690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  <a:buNone/>
            </a:pPr>
            <a:r>
              <a:rPr lang="pt-BR" sz="2000" b="1" dirty="0">
                <a:latin typeface="Arial" panose="020B0604020202020204" pitchFamily="34" charset="0"/>
                <a:cs typeface="Arial" panose="020B0604020202020204" pitchFamily="34" charset="0"/>
              </a:rPr>
              <a:t>Tratamento para Poros Dilatados</a:t>
            </a:r>
          </a:p>
          <a:p>
            <a:pPr>
              <a:lnSpc>
                <a:spcPct val="150000"/>
              </a:lnSpc>
              <a:buNone/>
            </a:pPr>
            <a:r>
              <a:rPr lang="pt-BR" sz="2000" b="1" dirty="0">
                <a:latin typeface="Arial" panose="020B0604020202020204" pitchFamily="34" charset="0"/>
                <a:cs typeface="Arial" panose="020B0604020202020204" pitchFamily="34" charset="0"/>
              </a:rPr>
              <a:t>Objetivo:</a:t>
            </a:r>
          </a:p>
          <a:p>
            <a:pPr>
              <a:lnSpc>
                <a:spcPct val="150000"/>
              </a:lnSpc>
              <a:buNone/>
            </a:pPr>
            <a:r>
              <a:rPr lang="pt-BR" sz="2000" dirty="0">
                <a:latin typeface="Arial" panose="020B0604020202020204" pitchFamily="34" charset="0"/>
                <a:cs typeface="Arial" panose="020B0604020202020204" pitchFamily="34" charset="0"/>
              </a:rPr>
              <a:t>Melhorar textura da pele, reduzir oleosidade e minimizar a aparência dos poros.</a:t>
            </a:r>
          </a:p>
          <a:p>
            <a:pPr>
              <a:lnSpc>
                <a:spcPct val="150000"/>
              </a:lnSpc>
              <a:buNone/>
            </a:pPr>
            <a:r>
              <a:rPr lang="pt-BR" sz="2000" b="1" dirty="0">
                <a:latin typeface="Arial" panose="020B0604020202020204" pitchFamily="34" charset="0"/>
                <a:cs typeface="Arial" panose="020B0604020202020204" pitchFamily="34" charset="0"/>
              </a:rPr>
              <a:t>Como o tratamento atua:</a:t>
            </a:r>
          </a:p>
          <a:p>
            <a:pPr>
              <a:lnSpc>
                <a:spcPct val="150000"/>
              </a:lnSpc>
              <a:buNone/>
            </a:pPr>
            <a:r>
              <a:rPr lang="pt-BR" sz="2000" dirty="0">
                <a:latin typeface="Arial" panose="020B0604020202020204" pitchFamily="34" charset="0"/>
                <a:cs typeface="Arial" panose="020B0604020202020204" pitchFamily="34" charset="0"/>
              </a:rPr>
              <a:t>O estímulo de colágeno melhora a firmeza da pele e reduz a dilatação dos poros ao longo do tratamento.</a:t>
            </a:r>
          </a:p>
          <a:p>
            <a:pPr>
              <a:lnSpc>
                <a:spcPct val="150000"/>
              </a:lnSpc>
              <a:buNone/>
            </a:pPr>
            <a:r>
              <a:rPr lang="pt-BR" sz="2000" b="1" dirty="0">
                <a:latin typeface="Arial" panose="020B0604020202020204" pitchFamily="34" charset="0"/>
                <a:cs typeface="Arial" panose="020B0604020202020204" pitchFamily="34" charset="0"/>
              </a:rPr>
              <a:t>Principais ativos utilizados:</a:t>
            </a:r>
          </a:p>
          <a:p>
            <a:pPr>
              <a:lnSpc>
                <a:spcPct val="150000"/>
              </a:lnSpc>
              <a:buNone/>
            </a:pPr>
            <a:r>
              <a:rPr lang="pt-BR" sz="2000" dirty="0">
                <a:latin typeface="Arial" panose="020B0604020202020204" pitchFamily="34" charset="0"/>
                <a:cs typeface="Arial" panose="020B0604020202020204" pitchFamily="34" charset="0"/>
              </a:rPr>
              <a:t>✔ Niacinamida;</a:t>
            </a:r>
            <a:br>
              <a:rPr lang="pt-BR" sz="2000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pt-BR" sz="2000" dirty="0">
                <a:latin typeface="Arial" panose="020B0604020202020204" pitchFamily="34" charset="0"/>
                <a:cs typeface="Arial" panose="020B0604020202020204" pitchFamily="34" charset="0"/>
              </a:rPr>
              <a:t>✔ Ácido salicílico;</a:t>
            </a:r>
            <a:br>
              <a:rPr lang="pt-BR" sz="2000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pt-BR" sz="2000" dirty="0">
                <a:latin typeface="Arial" panose="020B0604020202020204" pitchFamily="34" charset="0"/>
                <a:cs typeface="Arial" panose="020B0604020202020204" pitchFamily="34" charset="0"/>
              </a:rPr>
              <a:t>✔ Zinco;</a:t>
            </a:r>
            <a:br>
              <a:rPr lang="pt-BR" sz="2000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pt-BR" sz="2000" dirty="0">
                <a:latin typeface="Arial" panose="020B0604020202020204" pitchFamily="34" charset="0"/>
                <a:cs typeface="Arial" panose="020B0604020202020204" pitchFamily="34" charset="0"/>
              </a:rPr>
              <a:t>✔ Ácido hialurônico;</a:t>
            </a:r>
            <a:br>
              <a:rPr lang="pt-BR" sz="2000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pt-BR" sz="2000" dirty="0">
                <a:latin typeface="Arial" panose="020B0604020202020204" pitchFamily="34" charset="0"/>
                <a:cs typeface="Arial" panose="020B0604020202020204" pitchFamily="34" charset="0"/>
              </a:rPr>
              <a:t>✔ Vitamina C.</a:t>
            </a:r>
          </a:p>
        </p:txBody>
      </p:sp>
    </p:spTree>
    <p:extLst>
      <p:ext uri="{BB962C8B-B14F-4D97-AF65-F5344CB8AC3E}">
        <p14:creationId xmlns:p14="http://schemas.microsoft.com/office/powerpoint/2010/main" val="3427577847"/>
      </p:ext>
    </p:extLst>
  </p:cSld>
  <p:clrMapOvr>
    <a:masterClrMapping/>
  </p:clrMapOvr>
</p:sld>
</file>

<file path=ppt/slides/slide7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F7B03C8-2794-07A8-5B66-CEF0A3160B6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CaixaDeTexto 5">
            <a:extLst>
              <a:ext uri="{FF2B5EF4-FFF2-40B4-BE49-F238E27FC236}">
                <a16:creationId xmlns:a16="http://schemas.microsoft.com/office/drawing/2014/main" id="{84FD1F53-B518-A458-EAE1-1D1E3865F930}"/>
              </a:ext>
            </a:extLst>
          </p:cNvPr>
          <p:cNvSpPr txBox="1"/>
          <p:nvPr/>
        </p:nvSpPr>
        <p:spPr>
          <a:xfrm>
            <a:off x="2798506" y="3200089"/>
            <a:ext cx="6098458" cy="313932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endParaRPr lang="pt-BR" dirty="0"/>
          </a:p>
          <a:p>
            <a:endParaRPr lang="pt-BR" dirty="0"/>
          </a:p>
          <a:p>
            <a:endParaRPr lang="pt-BR" dirty="0"/>
          </a:p>
          <a:p>
            <a:endParaRPr lang="pt-BR" dirty="0"/>
          </a:p>
          <a:p>
            <a:endParaRPr lang="pt-BR" dirty="0"/>
          </a:p>
          <a:p>
            <a:endParaRPr lang="pt-BR" dirty="0"/>
          </a:p>
          <a:p>
            <a:endParaRPr lang="pt-BR" dirty="0"/>
          </a:p>
          <a:p>
            <a:endParaRPr lang="pt-BR" dirty="0"/>
          </a:p>
          <a:p>
            <a:endParaRPr lang="pt-BR" dirty="0"/>
          </a:p>
          <a:p>
            <a:endParaRPr lang="pt-BR" dirty="0"/>
          </a:p>
          <a:p>
            <a:endParaRPr lang="pt-BR" dirty="0"/>
          </a:p>
        </p:txBody>
      </p:sp>
      <p:sp>
        <p:nvSpPr>
          <p:cNvPr id="3" name="CaixaDeTexto 2">
            <a:extLst>
              <a:ext uri="{FF2B5EF4-FFF2-40B4-BE49-F238E27FC236}">
                <a16:creationId xmlns:a16="http://schemas.microsoft.com/office/drawing/2014/main" id="{DA862114-A70C-1D38-2A7B-7D383BB35E66}"/>
              </a:ext>
            </a:extLst>
          </p:cNvPr>
          <p:cNvSpPr txBox="1"/>
          <p:nvPr/>
        </p:nvSpPr>
        <p:spPr>
          <a:xfrm>
            <a:off x="0" y="0"/>
            <a:ext cx="12192000" cy="372858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  <a:buNone/>
            </a:pPr>
            <a:r>
              <a:rPr lang="pt-BR" sz="2000" b="1" dirty="0">
                <a:latin typeface="Arial" panose="020B0604020202020204" pitchFamily="34" charset="0"/>
                <a:cs typeface="Arial" panose="020B0604020202020204" pitchFamily="34" charset="0"/>
              </a:rPr>
              <a:t>Benefícios:</a:t>
            </a:r>
          </a:p>
          <a:p>
            <a:pPr>
              <a:lnSpc>
                <a:spcPct val="150000"/>
              </a:lnSpc>
              <a:buNone/>
            </a:pPr>
            <a:r>
              <a:rPr lang="pt-BR" sz="2000" dirty="0">
                <a:latin typeface="Arial" panose="020B0604020202020204" pitchFamily="34" charset="0"/>
                <a:cs typeface="Arial" panose="020B0604020202020204" pitchFamily="34" charset="0"/>
              </a:rPr>
              <a:t>• Redução da aparência dos poros;</a:t>
            </a:r>
            <a:br>
              <a:rPr lang="pt-BR" sz="2000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pt-BR" sz="2000" dirty="0">
                <a:latin typeface="Arial" panose="020B0604020202020204" pitchFamily="34" charset="0"/>
                <a:cs typeface="Arial" panose="020B0604020202020204" pitchFamily="34" charset="0"/>
              </a:rPr>
              <a:t>• Controle da oleosidade;</a:t>
            </a:r>
            <a:br>
              <a:rPr lang="pt-BR" sz="2000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pt-BR" sz="2000" dirty="0">
                <a:latin typeface="Arial" panose="020B0604020202020204" pitchFamily="34" charset="0"/>
                <a:cs typeface="Arial" panose="020B0604020202020204" pitchFamily="34" charset="0"/>
              </a:rPr>
              <a:t>• Pele mais uniforme e refinada;</a:t>
            </a:r>
            <a:br>
              <a:rPr lang="pt-BR" sz="2000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pt-BR" sz="2000" dirty="0">
                <a:latin typeface="Arial" panose="020B0604020202020204" pitchFamily="34" charset="0"/>
                <a:cs typeface="Arial" panose="020B0604020202020204" pitchFamily="34" charset="0"/>
              </a:rPr>
              <a:t>• Melhora da textura e viço.</a:t>
            </a:r>
          </a:p>
          <a:p>
            <a:pPr>
              <a:lnSpc>
                <a:spcPct val="150000"/>
              </a:lnSpc>
              <a:buNone/>
            </a:pPr>
            <a:r>
              <a:rPr lang="pt-BR" sz="2000" b="1" dirty="0">
                <a:latin typeface="Arial" panose="020B0604020202020204" pitchFamily="34" charset="0"/>
                <a:cs typeface="Arial" panose="020B0604020202020204" pitchFamily="34" charset="0"/>
              </a:rPr>
              <a:t>Sugestão de protocolo:</a:t>
            </a:r>
          </a:p>
          <a:p>
            <a:pPr>
              <a:lnSpc>
                <a:spcPct val="150000"/>
              </a:lnSpc>
              <a:buNone/>
            </a:pPr>
            <a:r>
              <a:rPr lang="pt-BR" sz="2000" dirty="0">
                <a:latin typeface="Arial" panose="020B0604020202020204" pitchFamily="34" charset="0"/>
                <a:cs typeface="Arial" panose="020B0604020202020204" pitchFamily="34" charset="0"/>
              </a:rPr>
              <a:t> 3 a 4 sessões</a:t>
            </a:r>
            <a:br>
              <a:rPr lang="pt-BR" sz="2000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pt-BR" sz="2000" dirty="0">
                <a:latin typeface="Arial" panose="020B0604020202020204" pitchFamily="34" charset="0"/>
                <a:cs typeface="Arial" panose="020B0604020202020204" pitchFamily="34" charset="0"/>
              </a:rPr>
              <a:t> Intervalo de 30 dias</a:t>
            </a:r>
          </a:p>
        </p:txBody>
      </p:sp>
    </p:spTree>
    <p:extLst>
      <p:ext uri="{BB962C8B-B14F-4D97-AF65-F5344CB8AC3E}">
        <p14:creationId xmlns:p14="http://schemas.microsoft.com/office/powerpoint/2010/main" val="843389434"/>
      </p:ext>
    </p:extLst>
  </p:cSld>
  <p:clrMapOvr>
    <a:masterClrMapping/>
  </p:clrMapOvr>
</p:sld>
</file>

<file path=ppt/slides/slide7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2CE9FB7-1A35-AF71-783A-0EF32AD76B4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CaixaDeTexto 5">
            <a:extLst>
              <a:ext uri="{FF2B5EF4-FFF2-40B4-BE49-F238E27FC236}">
                <a16:creationId xmlns:a16="http://schemas.microsoft.com/office/drawing/2014/main" id="{F86F6ADB-1D47-7667-DA64-C5A102F43DB2}"/>
              </a:ext>
            </a:extLst>
          </p:cNvPr>
          <p:cNvSpPr txBox="1"/>
          <p:nvPr/>
        </p:nvSpPr>
        <p:spPr>
          <a:xfrm>
            <a:off x="2798506" y="3200089"/>
            <a:ext cx="6098458" cy="313932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endParaRPr lang="pt-BR" dirty="0"/>
          </a:p>
          <a:p>
            <a:endParaRPr lang="pt-BR" dirty="0"/>
          </a:p>
          <a:p>
            <a:endParaRPr lang="pt-BR" dirty="0"/>
          </a:p>
          <a:p>
            <a:endParaRPr lang="pt-BR" dirty="0"/>
          </a:p>
          <a:p>
            <a:endParaRPr lang="pt-BR" dirty="0"/>
          </a:p>
          <a:p>
            <a:endParaRPr lang="pt-BR" dirty="0"/>
          </a:p>
          <a:p>
            <a:endParaRPr lang="pt-BR" dirty="0"/>
          </a:p>
          <a:p>
            <a:endParaRPr lang="pt-BR" dirty="0"/>
          </a:p>
          <a:p>
            <a:endParaRPr lang="pt-BR" dirty="0"/>
          </a:p>
          <a:p>
            <a:endParaRPr lang="pt-BR" dirty="0"/>
          </a:p>
          <a:p>
            <a:endParaRPr lang="pt-BR" dirty="0"/>
          </a:p>
        </p:txBody>
      </p:sp>
      <p:sp>
        <p:nvSpPr>
          <p:cNvPr id="3" name="CaixaDeTexto 2">
            <a:extLst>
              <a:ext uri="{FF2B5EF4-FFF2-40B4-BE49-F238E27FC236}">
                <a16:creationId xmlns:a16="http://schemas.microsoft.com/office/drawing/2014/main" id="{85CF0836-153B-054C-D548-B9EB5C4D2AE8}"/>
              </a:ext>
            </a:extLst>
          </p:cNvPr>
          <p:cNvSpPr txBox="1"/>
          <p:nvPr/>
        </p:nvSpPr>
        <p:spPr>
          <a:xfrm>
            <a:off x="0" y="0"/>
            <a:ext cx="12192000" cy="603697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pt-BR" sz="2000" b="1" dirty="0">
                <a:latin typeface="Arial" panose="020B0604020202020204" pitchFamily="34" charset="0"/>
                <a:cs typeface="Arial" panose="020B0604020202020204" pitchFamily="34" charset="0"/>
              </a:rPr>
              <a:t>Tratamento para Rejuvenescimento Facial</a:t>
            </a:r>
          </a:p>
          <a:p>
            <a:pPr>
              <a:lnSpc>
                <a:spcPct val="150000"/>
              </a:lnSpc>
            </a:pPr>
            <a:r>
              <a:rPr lang="pt-BR" sz="2000" b="1" dirty="0">
                <a:latin typeface="Arial" panose="020B0604020202020204" pitchFamily="34" charset="0"/>
                <a:cs typeface="Arial" panose="020B0604020202020204" pitchFamily="34" charset="0"/>
              </a:rPr>
              <a:t>Objetivo:</a:t>
            </a:r>
          </a:p>
          <a:p>
            <a:pPr>
              <a:lnSpc>
                <a:spcPct val="150000"/>
              </a:lnSpc>
            </a:pPr>
            <a:r>
              <a:rPr lang="pt-BR" sz="2000" dirty="0">
                <a:latin typeface="Arial" panose="020B0604020202020204" pitchFamily="34" charset="0"/>
                <a:cs typeface="Arial" panose="020B0604020202020204" pitchFamily="34" charset="0"/>
              </a:rPr>
              <a:t>Estimular colágeno, melhorar firmeza, linhas finas e qualidade da pele.</a:t>
            </a:r>
          </a:p>
          <a:p>
            <a:pPr>
              <a:lnSpc>
                <a:spcPct val="150000"/>
              </a:lnSpc>
            </a:pPr>
            <a:r>
              <a:rPr lang="pt-BR" sz="2000" b="1" dirty="0">
                <a:latin typeface="Arial" panose="020B0604020202020204" pitchFamily="34" charset="0"/>
                <a:cs typeface="Arial" panose="020B0604020202020204" pitchFamily="34" charset="0"/>
              </a:rPr>
              <a:t>Como o tratamento atua:</a:t>
            </a:r>
          </a:p>
          <a:p>
            <a:pPr>
              <a:lnSpc>
                <a:spcPct val="150000"/>
              </a:lnSpc>
            </a:pPr>
            <a:r>
              <a:rPr lang="pt-BR" sz="2000" dirty="0">
                <a:latin typeface="Arial" panose="020B0604020202020204" pitchFamily="34" charset="0"/>
                <a:cs typeface="Arial" panose="020B0604020202020204" pitchFamily="34" charset="0"/>
              </a:rPr>
              <a:t>O microagulhamento ativa o processo natural de regeneração da pele, promovendo firmeza e rejuvenescimento progressivo.</a:t>
            </a:r>
          </a:p>
          <a:p>
            <a:pPr>
              <a:lnSpc>
                <a:spcPct val="150000"/>
              </a:lnSpc>
            </a:pPr>
            <a:r>
              <a:rPr lang="pt-BR" sz="2000" b="1" dirty="0">
                <a:latin typeface="Arial" panose="020B0604020202020204" pitchFamily="34" charset="0"/>
                <a:cs typeface="Arial" panose="020B0604020202020204" pitchFamily="34" charset="0"/>
              </a:rPr>
              <a:t>Principais ativos utilizados:</a:t>
            </a:r>
          </a:p>
          <a:p>
            <a:pPr>
              <a:lnSpc>
                <a:spcPct val="150000"/>
              </a:lnSpc>
            </a:pPr>
            <a:r>
              <a:rPr lang="pt-BR" sz="2000" dirty="0">
                <a:latin typeface="Arial" panose="020B0604020202020204" pitchFamily="34" charset="0"/>
                <a:cs typeface="Arial" panose="020B0604020202020204" pitchFamily="34" charset="0"/>
              </a:rPr>
              <a:t>✔ Ácido hialurônico;</a:t>
            </a:r>
            <a:br>
              <a:rPr lang="pt-BR" sz="2000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pt-BR" sz="2000" dirty="0">
                <a:latin typeface="Arial" panose="020B0604020202020204" pitchFamily="34" charset="0"/>
                <a:cs typeface="Arial" panose="020B0604020202020204" pitchFamily="34" charset="0"/>
              </a:rPr>
              <a:t>✔ Vitamina C;</a:t>
            </a:r>
            <a:br>
              <a:rPr lang="pt-BR" sz="2000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pt-BR" sz="2000" dirty="0">
                <a:latin typeface="Arial" panose="020B0604020202020204" pitchFamily="34" charset="0"/>
                <a:cs typeface="Arial" panose="020B0604020202020204" pitchFamily="34" charset="0"/>
              </a:rPr>
              <a:t>✔ Fatores de crescimento;</a:t>
            </a:r>
            <a:br>
              <a:rPr lang="pt-BR" sz="2000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pt-BR" sz="2000" dirty="0">
                <a:latin typeface="Arial" panose="020B0604020202020204" pitchFamily="34" charset="0"/>
                <a:cs typeface="Arial" panose="020B0604020202020204" pitchFamily="34" charset="0"/>
              </a:rPr>
              <a:t>✔ DMAE;</a:t>
            </a:r>
            <a:br>
              <a:rPr lang="pt-BR" sz="2000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pt-BR" sz="2000" dirty="0">
                <a:latin typeface="Arial" panose="020B0604020202020204" pitchFamily="34" charset="0"/>
                <a:cs typeface="Arial" panose="020B0604020202020204" pitchFamily="34" charset="0"/>
              </a:rPr>
              <a:t>✔ Silício orgânico.</a:t>
            </a:r>
          </a:p>
          <a:p>
            <a:pPr>
              <a:lnSpc>
                <a:spcPct val="150000"/>
              </a:lnSpc>
            </a:pPr>
            <a:r>
              <a:rPr lang="pt-BR" sz="2000" dirty="0">
                <a:latin typeface="Arial" panose="020B0604020202020204" pitchFamily="34" charset="0"/>
                <a:cs typeface="Arial" panose="020B0604020202020204" pitchFamily="34" charset="0"/>
              </a:rPr>
              <a:t>✔</a:t>
            </a:r>
            <a:r>
              <a:rPr lang="pt-BR" sz="2000" dirty="0" err="1">
                <a:latin typeface="Arial" panose="020B0604020202020204" pitchFamily="34" charset="0"/>
                <a:cs typeface="Arial" panose="020B0604020202020204" pitchFamily="34" charset="0"/>
              </a:rPr>
              <a:t>Nanobioestimulador</a:t>
            </a:r>
            <a:endParaRPr lang="pt-BR" sz="2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70535837"/>
      </p:ext>
    </p:extLst>
  </p:cSld>
  <p:clrMapOvr>
    <a:masterClrMapping/>
  </p:clrMapOvr>
</p:sld>
</file>

<file path=ppt/slides/slide7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8FA532F-FD4D-3F09-A6D8-F73B1330B9F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CaixaDeTexto 5">
            <a:extLst>
              <a:ext uri="{FF2B5EF4-FFF2-40B4-BE49-F238E27FC236}">
                <a16:creationId xmlns:a16="http://schemas.microsoft.com/office/drawing/2014/main" id="{34609093-F7A3-9410-6753-CBF81A383B32}"/>
              </a:ext>
            </a:extLst>
          </p:cNvPr>
          <p:cNvSpPr txBox="1"/>
          <p:nvPr/>
        </p:nvSpPr>
        <p:spPr>
          <a:xfrm>
            <a:off x="2798506" y="3200089"/>
            <a:ext cx="6098458" cy="313932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endParaRPr lang="pt-BR" dirty="0"/>
          </a:p>
          <a:p>
            <a:endParaRPr lang="pt-BR" dirty="0"/>
          </a:p>
          <a:p>
            <a:endParaRPr lang="pt-BR" dirty="0"/>
          </a:p>
          <a:p>
            <a:endParaRPr lang="pt-BR" dirty="0"/>
          </a:p>
          <a:p>
            <a:endParaRPr lang="pt-BR" dirty="0"/>
          </a:p>
          <a:p>
            <a:endParaRPr lang="pt-BR" dirty="0"/>
          </a:p>
          <a:p>
            <a:endParaRPr lang="pt-BR" dirty="0"/>
          </a:p>
          <a:p>
            <a:endParaRPr lang="pt-BR" dirty="0"/>
          </a:p>
          <a:p>
            <a:endParaRPr lang="pt-BR" dirty="0"/>
          </a:p>
          <a:p>
            <a:endParaRPr lang="pt-BR" dirty="0"/>
          </a:p>
          <a:p>
            <a:endParaRPr lang="pt-BR" dirty="0"/>
          </a:p>
        </p:txBody>
      </p:sp>
      <p:sp>
        <p:nvSpPr>
          <p:cNvPr id="3" name="CaixaDeTexto 2">
            <a:extLst>
              <a:ext uri="{FF2B5EF4-FFF2-40B4-BE49-F238E27FC236}">
                <a16:creationId xmlns:a16="http://schemas.microsoft.com/office/drawing/2014/main" id="{4406F4C9-9125-CC9C-CA6D-F6DF7E53CE6B}"/>
              </a:ext>
            </a:extLst>
          </p:cNvPr>
          <p:cNvSpPr txBox="1"/>
          <p:nvPr/>
        </p:nvSpPr>
        <p:spPr>
          <a:xfrm>
            <a:off x="0" y="0"/>
            <a:ext cx="12192000" cy="372864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pt-BR" sz="2000" b="1" dirty="0">
                <a:latin typeface="Arial" panose="020B0604020202020204" pitchFamily="34" charset="0"/>
                <a:cs typeface="Arial" panose="020B0604020202020204" pitchFamily="34" charset="0"/>
              </a:rPr>
              <a:t>Benefícios:</a:t>
            </a:r>
          </a:p>
          <a:p>
            <a:pPr>
              <a:lnSpc>
                <a:spcPct val="150000"/>
              </a:lnSpc>
            </a:pPr>
            <a:r>
              <a:rPr lang="pt-BR" sz="2000" dirty="0">
                <a:latin typeface="Arial" panose="020B0604020202020204" pitchFamily="34" charset="0"/>
                <a:cs typeface="Arial" panose="020B0604020202020204" pitchFamily="34" charset="0"/>
              </a:rPr>
              <a:t>• Melhora da firmeza;</a:t>
            </a:r>
            <a:br>
              <a:rPr lang="pt-BR" sz="2000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pt-BR" sz="2000" dirty="0">
                <a:latin typeface="Arial" panose="020B0604020202020204" pitchFamily="34" charset="0"/>
                <a:cs typeface="Arial" panose="020B0604020202020204" pitchFamily="34" charset="0"/>
              </a:rPr>
              <a:t>• Redução de linhas finas;</a:t>
            </a:r>
            <a:br>
              <a:rPr lang="pt-BR" sz="2000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pt-BR" sz="2000" dirty="0">
                <a:latin typeface="Arial" panose="020B0604020202020204" pitchFamily="34" charset="0"/>
                <a:cs typeface="Arial" panose="020B0604020202020204" pitchFamily="34" charset="0"/>
              </a:rPr>
              <a:t>• Pele mais iluminada e revitalizada;</a:t>
            </a:r>
            <a:br>
              <a:rPr lang="pt-BR" sz="2000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pt-BR" sz="2000" dirty="0">
                <a:latin typeface="Arial" panose="020B0604020202020204" pitchFamily="34" charset="0"/>
                <a:cs typeface="Arial" panose="020B0604020202020204" pitchFamily="34" charset="0"/>
              </a:rPr>
              <a:t>• Estímulo intenso de colágeno.</a:t>
            </a:r>
          </a:p>
          <a:p>
            <a:pPr>
              <a:lnSpc>
                <a:spcPct val="150000"/>
              </a:lnSpc>
            </a:pPr>
            <a:r>
              <a:rPr lang="pt-BR" sz="2000" b="1" dirty="0">
                <a:latin typeface="Arial" panose="020B0604020202020204" pitchFamily="34" charset="0"/>
                <a:cs typeface="Arial" panose="020B0604020202020204" pitchFamily="34" charset="0"/>
              </a:rPr>
              <a:t>Sugestão de protocolo:</a:t>
            </a:r>
          </a:p>
          <a:p>
            <a:pPr>
              <a:lnSpc>
                <a:spcPct val="150000"/>
              </a:lnSpc>
            </a:pPr>
            <a:r>
              <a:rPr lang="pt-BR" sz="2000" dirty="0">
                <a:latin typeface="Arial" panose="020B0604020202020204" pitchFamily="34" charset="0"/>
                <a:cs typeface="Arial" panose="020B0604020202020204" pitchFamily="34" charset="0"/>
              </a:rPr>
              <a:t> 4 a 6 sessões</a:t>
            </a:r>
            <a:br>
              <a:rPr lang="pt-BR" sz="2000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pt-BR" sz="2000" dirty="0">
                <a:latin typeface="Arial" panose="020B0604020202020204" pitchFamily="34" charset="0"/>
                <a:cs typeface="Arial" panose="020B0604020202020204" pitchFamily="34" charset="0"/>
              </a:rPr>
              <a:t> Intervalo de 30 dias</a:t>
            </a:r>
          </a:p>
        </p:txBody>
      </p:sp>
    </p:spTree>
    <p:extLst>
      <p:ext uri="{BB962C8B-B14F-4D97-AF65-F5344CB8AC3E}">
        <p14:creationId xmlns:p14="http://schemas.microsoft.com/office/powerpoint/2010/main" val="3254300138"/>
      </p:ext>
    </p:extLst>
  </p:cSld>
  <p:clrMapOvr>
    <a:masterClrMapping/>
  </p:clrMapOvr>
</p:sld>
</file>

<file path=ppt/slides/slide7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51FC633-C6B6-A7F5-1F87-B256B726917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CaixaDeTexto 5">
            <a:extLst>
              <a:ext uri="{FF2B5EF4-FFF2-40B4-BE49-F238E27FC236}">
                <a16:creationId xmlns:a16="http://schemas.microsoft.com/office/drawing/2014/main" id="{93F313E8-1129-E207-5698-49C9FEB1FD7D}"/>
              </a:ext>
            </a:extLst>
          </p:cNvPr>
          <p:cNvSpPr txBox="1"/>
          <p:nvPr/>
        </p:nvSpPr>
        <p:spPr>
          <a:xfrm>
            <a:off x="2798506" y="3200089"/>
            <a:ext cx="6098458" cy="313932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endParaRPr lang="pt-BR" dirty="0"/>
          </a:p>
          <a:p>
            <a:endParaRPr lang="pt-BR" dirty="0"/>
          </a:p>
          <a:p>
            <a:endParaRPr lang="pt-BR" dirty="0"/>
          </a:p>
          <a:p>
            <a:endParaRPr lang="pt-BR" dirty="0"/>
          </a:p>
          <a:p>
            <a:endParaRPr lang="pt-BR" dirty="0"/>
          </a:p>
          <a:p>
            <a:endParaRPr lang="pt-BR" dirty="0"/>
          </a:p>
          <a:p>
            <a:endParaRPr lang="pt-BR" dirty="0"/>
          </a:p>
          <a:p>
            <a:endParaRPr lang="pt-BR" dirty="0"/>
          </a:p>
          <a:p>
            <a:endParaRPr lang="pt-BR" dirty="0"/>
          </a:p>
          <a:p>
            <a:endParaRPr lang="pt-BR" dirty="0"/>
          </a:p>
          <a:p>
            <a:endParaRPr lang="pt-BR" dirty="0"/>
          </a:p>
        </p:txBody>
      </p:sp>
      <p:sp>
        <p:nvSpPr>
          <p:cNvPr id="3" name="CaixaDeTexto 2">
            <a:extLst>
              <a:ext uri="{FF2B5EF4-FFF2-40B4-BE49-F238E27FC236}">
                <a16:creationId xmlns:a16="http://schemas.microsoft.com/office/drawing/2014/main" id="{57B9F9EF-B81B-C8A2-4B67-9BCEB547492A}"/>
              </a:ext>
            </a:extLst>
          </p:cNvPr>
          <p:cNvSpPr txBox="1"/>
          <p:nvPr/>
        </p:nvSpPr>
        <p:spPr>
          <a:xfrm>
            <a:off x="0" y="0"/>
            <a:ext cx="10707329" cy="711419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pt-BR" sz="2000" b="1" dirty="0">
                <a:latin typeface="Arial" panose="020B0604020202020204" pitchFamily="34" charset="0"/>
                <a:cs typeface="Arial" panose="020B0604020202020204" pitchFamily="34" charset="0"/>
              </a:rPr>
              <a:t>Cuidados Pós-Procedimento</a:t>
            </a:r>
          </a:p>
          <a:p>
            <a:pPr>
              <a:lnSpc>
                <a:spcPct val="150000"/>
              </a:lnSpc>
            </a:pPr>
            <a:r>
              <a:rPr lang="pt-BR" sz="2000" dirty="0">
                <a:latin typeface="Arial" panose="020B0604020202020204" pitchFamily="34" charset="0"/>
                <a:cs typeface="Arial" panose="020B0604020202020204" pitchFamily="34" charset="0"/>
              </a:rPr>
              <a:t>✔ Uso diário de protetor solar;</a:t>
            </a:r>
            <a:br>
              <a:rPr lang="pt-BR" sz="2000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pt-BR" sz="2000" dirty="0">
                <a:latin typeface="Arial" panose="020B0604020202020204" pitchFamily="34" charset="0"/>
                <a:cs typeface="Arial" panose="020B0604020202020204" pitchFamily="34" charset="0"/>
              </a:rPr>
              <a:t>✔ Evitar exposição solar;</a:t>
            </a:r>
            <a:br>
              <a:rPr lang="pt-BR" sz="2000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pt-BR" sz="2000" dirty="0">
                <a:latin typeface="Arial" panose="020B0604020202020204" pitchFamily="34" charset="0"/>
                <a:cs typeface="Arial" panose="020B0604020202020204" pitchFamily="34" charset="0"/>
              </a:rPr>
              <a:t>✔ Manter hidratação adequada;</a:t>
            </a:r>
            <a:br>
              <a:rPr lang="pt-BR" sz="2000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pt-BR" sz="2000" dirty="0">
                <a:latin typeface="Arial" panose="020B0604020202020204" pitchFamily="34" charset="0"/>
                <a:cs typeface="Arial" panose="020B0604020202020204" pitchFamily="34" charset="0"/>
              </a:rPr>
              <a:t>✔ Não utilizar ácidos sem orientação profissional;</a:t>
            </a:r>
            <a:br>
              <a:rPr lang="pt-BR" sz="2000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pt-BR" sz="2000" dirty="0">
                <a:latin typeface="Arial" panose="020B0604020202020204" pitchFamily="34" charset="0"/>
                <a:cs typeface="Arial" panose="020B0604020202020204" pitchFamily="34" charset="0"/>
              </a:rPr>
              <a:t>✔ Seguir corretamente as orientações pós-procedimento</a:t>
            </a:r>
          </a:p>
          <a:p>
            <a:pPr>
              <a:lnSpc>
                <a:spcPct val="150000"/>
              </a:lnSpc>
            </a:pPr>
            <a:endParaRPr lang="pt-BR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lnSpc>
                <a:spcPct val="150000"/>
              </a:lnSpc>
            </a:pPr>
            <a:endParaRPr lang="pt-BR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pt-BR" sz="2000" b="1" dirty="0">
                <a:latin typeface="Arial" panose="020B0604020202020204" pitchFamily="34" charset="0"/>
                <a:cs typeface="Arial" panose="020B0604020202020204" pitchFamily="34" charset="0"/>
              </a:rPr>
              <a:t>Considerações Finais</a:t>
            </a:r>
          </a:p>
          <a:p>
            <a:endParaRPr lang="pt-BR" sz="20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lnSpc>
                <a:spcPct val="150000"/>
              </a:lnSpc>
            </a:pPr>
            <a:r>
              <a:rPr lang="pt-BR" sz="2000" dirty="0">
                <a:latin typeface="Arial" panose="020B0604020202020204" pitchFamily="34" charset="0"/>
                <a:cs typeface="Arial" panose="020B0604020202020204" pitchFamily="34" charset="0"/>
              </a:rPr>
              <a:t>Cada pele possui necessidades específicas. Por isso, a avaliação profissional individualizada é fundamental para definição do protocolo, escolha dos ativos e segurança do tratamento.</a:t>
            </a:r>
          </a:p>
          <a:p>
            <a:pPr>
              <a:lnSpc>
                <a:spcPct val="150000"/>
              </a:lnSpc>
            </a:pPr>
            <a:r>
              <a:rPr lang="pt-BR" sz="2000" dirty="0">
                <a:latin typeface="Arial" panose="020B0604020202020204" pitchFamily="34" charset="0"/>
                <a:cs typeface="Arial" panose="020B0604020202020204" pitchFamily="34" charset="0"/>
              </a:rPr>
              <a:t>O microagulhamento com </a:t>
            </a:r>
            <a:r>
              <a:rPr lang="pt-BR" sz="2000" dirty="0" err="1">
                <a:latin typeface="Arial" panose="020B0604020202020204" pitchFamily="34" charset="0"/>
                <a:cs typeface="Arial" panose="020B0604020202020204" pitchFamily="34" charset="0"/>
              </a:rPr>
              <a:t>drug</a:t>
            </a:r>
            <a:r>
              <a:rPr lang="pt-BR" sz="2000" dirty="0">
                <a:latin typeface="Arial" panose="020B0604020202020204" pitchFamily="34" charset="0"/>
                <a:cs typeface="Arial" panose="020B0604020202020204" pitchFamily="34" charset="0"/>
              </a:rPr>
              <a:t> delivery promove resultados progressivos, naturais e associados à melhora da autoestima, textura e saúde da pele.</a:t>
            </a:r>
          </a:p>
          <a:p>
            <a:pPr>
              <a:lnSpc>
                <a:spcPct val="150000"/>
              </a:lnSpc>
            </a:pPr>
            <a:endParaRPr lang="pt-BR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lnSpc>
                <a:spcPct val="150000"/>
              </a:lnSpc>
            </a:pPr>
            <a:endParaRPr lang="pt-BR" sz="2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69208134"/>
      </p:ext>
    </p:extLst>
  </p:cSld>
  <p:clrMapOvr>
    <a:masterClrMapping/>
  </p:clrMapOvr>
</p:sld>
</file>

<file path=ppt/slides/slide7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B12FDBB-EF56-4657-57C5-6E1AE4DE70E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CaixaDeTexto 5">
            <a:extLst>
              <a:ext uri="{FF2B5EF4-FFF2-40B4-BE49-F238E27FC236}">
                <a16:creationId xmlns:a16="http://schemas.microsoft.com/office/drawing/2014/main" id="{163151F1-1958-AB72-0AC6-D2D5489B9998}"/>
              </a:ext>
            </a:extLst>
          </p:cNvPr>
          <p:cNvSpPr txBox="1"/>
          <p:nvPr/>
        </p:nvSpPr>
        <p:spPr>
          <a:xfrm>
            <a:off x="2798506" y="3200089"/>
            <a:ext cx="6098458" cy="313932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endParaRPr lang="pt-BR" dirty="0"/>
          </a:p>
          <a:p>
            <a:endParaRPr lang="pt-BR" dirty="0"/>
          </a:p>
          <a:p>
            <a:endParaRPr lang="pt-BR" dirty="0"/>
          </a:p>
          <a:p>
            <a:endParaRPr lang="pt-BR" dirty="0"/>
          </a:p>
          <a:p>
            <a:endParaRPr lang="pt-BR" dirty="0"/>
          </a:p>
          <a:p>
            <a:endParaRPr lang="pt-BR" dirty="0"/>
          </a:p>
          <a:p>
            <a:endParaRPr lang="pt-BR" dirty="0"/>
          </a:p>
          <a:p>
            <a:endParaRPr lang="pt-BR" dirty="0"/>
          </a:p>
          <a:p>
            <a:endParaRPr lang="pt-BR" dirty="0"/>
          </a:p>
          <a:p>
            <a:endParaRPr lang="pt-BR" dirty="0"/>
          </a:p>
          <a:p>
            <a:endParaRPr lang="pt-BR" dirty="0"/>
          </a:p>
        </p:txBody>
      </p:sp>
      <p:sp>
        <p:nvSpPr>
          <p:cNvPr id="3" name="CaixaDeTexto 2">
            <a:extLst>
              <a:ext uri="{FF2B5EF4-FFF2-40B4-BE49-F238E27FC236}">
                <a16:creationId xmlns:a16="http://schemas.microsoft.com/office/drawing/2014/main" id="{9F0FFBA2-D0E3-25D4-25E7-EDFE7B3A5057}"/>
              </a:ext>
            </a:extLst>
          </p:cNvPr>
          <p:cNvSpPr txBox="1"/>
          <p:nvPr/>
        </p:nvSpPr>
        <p:spPr>
          <a:xfrm>
            <a:off x="0" y="0"/>
            <a:ext cx="12192000" cy="372864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  <a:buNone/>
            </a:pPr>
            <a:r>
              <a:rPr lang="pt-BR" sz="2000" b="1" dirty="0" err="1">
                <a:latin typeface="Arial" panose="020B0604020202020204" pitchFamily="34" charset="0"/>
                <a:cs typeface="Arial" panose="020B0604020202020204" pitchFamily="34" charset="0"/>
              </a:rPr>
              <a:t>Microbotox</a:t>
            </a:r>
            <a:endParaRPr lang="pt-BR" sz="20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lnSpc>
                <a:spcPct val="150000"/>
              </a:lnSpc>
              <a:buNone/>
            </a:pPr>
            <a:r>
              <a:rPr lang="pt-BR" sz="2000" dirty="0">
                <a:latin typeface="Arial" panose="020B0604020202020204" pitchFamily="34" charset="0"/>
                <a:cs typeface="Arial" panose="020B0604020202020204" pitchFamily="34" charset="0"/>
              </a:rPr>
              <a:t>O microagulhamento associado ao Botox ou </a:t>
            </a:r>
            <a:r>
              <a:rPr lang="pt-BR" sz="2000" dirty="0" err="1">
                <a:latin typeface="Arial" panose="020B0604020202020204" pitchFamily="34" charset="0"/>
                <a:cs typeface="Arial" panose="020B0604020202020204" pitchFamily="34" charset="0"/>
              </a:rPr>
              <a:t>Microbotox</a:t>
            </a:r>
            <a:r>
              <a:rPr lang="pt-BR" sz="2000" dirty="0">
                <a:latin typeface="Arial" panose="020B0604020202020204" pitchFamily="34" charset="0"/>
                <a:cs typeface="Arial" panose="020B0604020202020204" pitchFamily="34" charset="0"/>
              </a:rPr>
              <a:t> é um protocolo moderno voltado para rejuvenescimento, melhora da textura da pele, controle da oleosidade e suavização de linhas finas.</a:t>
            </a:r>
          </a:p>
          <a:p>
            <a:pPr>
              <a:lnSpc>
                <a:spcPct val="150000"/>
              </a:lnSpc>
              <a:buNone/>
            </a:pPr>
            <a:r>
              <a:rPr lang="pt-BR" sz="2000" dirty="0">
                <a:latin typeface="Arial" panose="020B0604020202020204" pitchFamily="34" charset="0"/>
                <a:cs typeface="Arial" panose="020B0604020202020204" pitchFamily="34" charset="0"/>
              </a:rPr>
              <a:t>A técnica promove estímulo de colágeno através do microagulhamento e potencializa os resultados com aplicação de ativos específicos e toxina botulínica em pontos estratégicos da pele.</a:t>
            </a:r>
          </a:p>
          <a:p>
            <a:pPr>
              <a:lnSpc>
                <a:spcPct val="150000"/>
              </a:lnSpc>
              <a:buNone/>
            </a:pPr>
            <a:endParaRPr lang="pt-BR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lnSpc>
                <a:spcPct val="150000"/>
              </a:lnSpc>
              <a:buNone/>
            </a:pPr>
            <a:br>
              <a:rPr lang="pt-BR" sz="2000" dirty="0">
                <a:latin typeface="Arial" panose="020B0604020202020204" pitchFamily="34" charset="0"/>
                <a:cs typeface="Arial" panose="020B0604020202020204" pitchFamily="34" charset="0"/>
              </a:rPr>
            </a:br>
            <a:endParaRPr lang="pt-BR" sz="2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49846723"/>
      </p:ext>
    </p:extLst>
  </p:cSld>
  <p:clrMapOvr>
    <a:masterClrMapping/>
  </p:clrMapOvr>
</p:sld>
</file>

<file path=ppt/slides/slide7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FDA1560-B9BF-042E-9A3F-BF2E74A87E3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CaixaDeTexto 5">
            <a:extLst>
              <a:ext uri="{FF2B5EF4-FFF2-40B4-BE49-F238E27FC236}">
                <a16:creationId xmlns:a16="http://schemas.microsoft.com/office/drawing/2014/main" id="{9394E779-63E7-6723-7FBF-924243BA25C3}"/>
              </a:ext>
            </a:extLst>
          </p:cNvPr>
          <p:cNvSpPr txBox="1"/>
          <p:nvPr/>
        </p:nvSpPr>
        <p:spPr>
          <a:xfrm>
            <a:off x="2798506" y="3200089"/>
            <a:ext cx="6098458" cy="313932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endParaRPr lang="pt-BR" dirty="0"/>
          </a:p>
          <a:p>
            <a:endParaRPr lang="pt-BR" dirty="0"/>
          </a:p>
          <a:p>
            <a:endParaRPr lang="pt-BR" dirty="0"/>
          </a:p>
          <a:p>
            <a:endParaRPr lang="pt-BR" dirty="0"/>
          </a:p>
          <a:p>
            <a:endParaRPr lang="pt-BR" dirty="0"/>
          </a:p>
          <a:p>
            <a:endParaRPr lang="pt-BR" dirty="0"/>
          </a:p>
          <a:p>
            <a:endParaRPr lang="pt-BR" dirty="0"/>
          </a:p>
          <a:p>
            <a:endParaRPr lang="pt-BR" dirty="0"/>
          </a:p>
          <a:p>
            <a:endParaRPr lang="pt-BR" dirty="0"/>
          </a:p>
          <a:p>
            <a:endParaRPr lang="pt-BR" dirty="0"/>
          </a:p>
          <a:p>
            <a:endParaRPr lang="pt-BR" dirty="0"/>
          </a:p>
        </p:txBody>
      </p:sp>
      <p:sp>
        <p:nvSpPr>
          <p:cNvPr id="3" name="CaixaDeTexto 2">
            <a:extLst>
              <a:ext uri="{FF2B5EF4-FFF2-40B4-BE49-F238E27FC236}">
                <a16:creationId xmlns:a16="http://schemas.microsoft.com/office/drawing/2014/main" id="{4499391B-A6CB-C671-09AA-2E0FCCD8B239}"/>
              </a:ext>
            </a:extLst>
          </p:cNvPr>
          <p:cNvSpPr txBox="1"/>
          <p:nvPr/>
        </p:nvSpPr>
        <p:spPr>
          <a:xfrm>
            <a:off x="0" y="0"/>
            <a:ext cx="12192000" cy="696023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  <a:buNone/>
            </a:pPr>
            <a:r>
              <a:rPr lang="pt-BR" sz="2000" b="1" dirty="0">
                <a:latin typeface="Arial" panose="020B0604020202020204" pitchFamily="34" charset="0"/>
                <a:cs typeface="Arial" panose="020B0604020202020204" pitchFamily="34" charset="0"/>
              </a:rPr>
              <a:t>Diferença entre Botox e </a:t>
            </a:r>
            <a:r>
              <a:rPr lang="pt-BR" sz="2000" b="1" dirty="0" err="1">
                <a:latin typeface="Arial" panose="020B0604020202020204" pitchFamily="34" charset="0"/>
                <a:cs typeface="Arial" panose="020B0604020202020204" pitchFamily="34" charset="0"/>
              </a:rPr>
              <a:t>Microbotox</a:t>
            </a:r>
            <a:endParaRPr lang="pt-BR" sz="20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lnSpc>
                <a:spcPct val="150000"/>
              </a:lnSpc>
              <a:buNone/>
            </a:pPr>
            <a:r>
              <a:rPr lang="pt-BR" sz="2000" b="1" dirty="0">
                <a:latin typeface="Arial" panose="020B0604020202020204" pitchFamily="34" charset="0"/>
                <a:cs typeface="Arial" panose="020B0604020202020204" pitchFamily="34" charset="0"/>
              </a:rPr>
              <a:t>-  Botox Tradicional</a:t>
            </a:r>
          </a:p>
          <a:p>
            <a:pPr>
              <a:lnSpc>
                <a:spcPct val="150000"/>
              </a:lnSpc>
              <a:buNone/>
            </a:pPr>
            <a:r>
              <a:rPr lang="pt-BR" sz="2000" dirty="0">
                <a:latin typeface="Arial" panose="020B0604020202020204" pitchFamily="34" charset="0"/>
                <a:cs typeface="Arial" panose="020B0604020202020204" pitchFamily="34" charset="0"/>
              </a:rPr>
              <a:t>Aplicado diretamente no músculo para suavizar linhas de expressão e prevenir rugas dinâmicas.</a:t>
            </a:r>
          </a:p>
          <a:p>
            <a:pPr>
              <a:lnSpc>
                <a:spcPct val="150000"/>
              </a:lnSpc>
              <a:buNone/>
            </a:pPr>
            <a:r>
              <a:rPr lang="pt-BR" sz="2000" b="1" dirty="0">
                <a:latin typeface="Arial" panose="020B0604020202020204" pitchFamily="34" charset="0"/>
                <a:cs typeface="Arial" panose="020B0604020202020204" pitchFamily="34" charset="0"/>
              </a:rPr>
              <a:t>Principais áreas:</a:t>
            </a:r>
          </a:p>
          <a:p>
            <a:pPr>
              <a:lnSpc>
                <a:spcPct val="150000"/>
              </a:lnSpc>
              <a:buNone/>
            </a:pPr>
            <a:r>
              <a:rPr lang="pt-BR" sz="2000" dirty="0">
                <a:latin typeface="Arial" panose="020B0604020202020204" pitchFamily="34" charset="0"/>
                <a:cs typeface="Arial" panose="020B0604020202020204" pitchFamily="34" charset="0"/>
              </a:rPr>
              <a:t>✔ Testa;</a:t>
            </a:r>
            <a:br>
              <a:rPr lang="pt-BR" sz="2000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pt-BR" sz="2000" dirty="0">
                <a:latin typeface="Arial" panose="020B0604020202020204" pitchFamily="34" charset="0"/>
                <a:cs typeface="Arial" panose="020B0604020202020204" pitchFamily="34" charset="0"/>
              </a:rPr>
              <a:t>✔ Glabela (“linha da braveza”);</a:t>
            </a:r>
            <a:br>
              <a:rPr lang="pt-BR" sz="2000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pt-BR" sz="2000" dirty="0">
                <a:latin typeface="Arial" panose="020B0604020202020204" pitchFamily="34" charset="0"/>
                <a:cs typeface="Arial" panose="020B0604020202020204" pitchFamily="34" charset="0"/>
              </a:rPr>
              <a:t>✔ Pés de galinha.</a:t>
            </a:r>
          </a:p>
          <a:p>
            <a:pPr>
              <a:lnSpc>
                <a:spcPct val="150000"/>
              </a:lnSpc>
              <a:buNone/>
            </a:pPr>
            <a:r>
              <a:rPr lang="pt-BR" sz="2000" b="1" dirty="0">
                <a:latin typeface="Arial" panose="020B0604020202020204" pitchFamily="34" charset="0"/>
                <a:cs typeface="Arial" panose="020B0604020202020204" pitchFamily="34" charset="0"/>
              </a:rPr>
              <a:t> - </a:t>
            </a:r>
            <a:r>
              <a:rPr lang="pt-BR" sz="2000" b="1" dirty="0" err="1">
                <a:latin typeface="Arial" panose="020B0604020202020204" pitchFamily="34" charset="0"/>
                <a:cs typeface="Arial" panose="020B0604020202020204" pitchFamily="34" charset="0"/>
              </a:rPr>
              <a:t>Microbotox</a:t>
            </a:r>
            <a:endParaRPr lang="pt-BR" sz="20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lnSpc>
                <a:spcPct val="150000"/>
              </a:lnSpc>
              <a:buNone/>
            </a:pPr>
            <a:r>
              <a:rPr lang="pt-BR" sz="2000" dirty="0">
                <a:latin typeface="Arial" panose="020B0604020202020204" pitchFamily="34" charset="0"/>
                <a:cs typeface="Arial" panose="020B0604020202020204" pitchFamily="34" charset="0"/>
              </a:rPr>
              <a:t>Aplicação superficial e mais diluída da toxina botulínica na pele.</a:t>
            </a:r>
          </a:p>
          <a:p>
            <a:pPr>
              <a:lnSpc>
                <a:spcPct val="150000"/>
              </a:lnSpc>
              <a:buNone/>
            </a:pPr>
            <a:r>
              <a:rPr lang="pt-BR" sz="2000" b="1" dirty="0">
                <a:latin typeface="Arial" panose="020B0604020202020204" pitchFamily="34" charset="0"/>
                <a:cs typeface="Arial" panose="020B0604020202020204" pitchFamily="34" charset="0"/>
              </a:rPr>
              <a:t>Objetivos:</a:t>
            </a:r>
          </a:p>
          <a:p>
            <a:pPr>
              <a:lnSpc>
                <a:spcPct val="150000"/>
              </a:lnSpc>
              <a:buNone/>
            </a:pPr>
            <a:r>
              <a:rPr lang="pt-BR" sz="2000" dirty="0">
                <a:latin typeface="Arial" panose="020B0604020202020204" pitchFamily="34" charset="0"/>
                <a:cs typeface="Arial" panose="020B0604020202020204" pitchFamily="34" charset="0"/>
              </a:rPr>
              <a:t>✔ Reduzir poros dilatados;</a:t>
            </a:r>
            <a:br>
              <a:rPr lang="pt-BR" sz="2000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pt-BR" sz="2000" dirty="0">
                <a:latin typeface="Arial" panose="020B0604020202020204" pitchFamily="34" charset="0"/>
                <a:cs typeface="Arial" panose="020B0604020202020204" pitchFamily="34" charset="0"/>
              </a:rPr>
              <a:t>✔ Controlar oleosidade;</a:t>
            </a:r>
            <a:br>
              <a:rPr lang="pt-BR" sz="2000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pt-BR" sz="2000" dirty="0">
                <a:latin typeface="Arial" panose="020B0604020202020204" pitchFamily="34" charset="0"/>
                <a:cs typeface="Arial" panose="020B0604020202020204" pitchFamily="34" charset="0"/>
              </a:rPr>
              <a:t>✔ Melhorar textura da pele;</a:t>
            </a:r>
            <a:br>
              <a:rPr lang="pt-BR" sz="2000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pt-BR" sz="2000" dirty="0">
                <a:latin typeface="Arial" panose="020B0604020202020204" pitchFamily="34" charset="0"/>
                <a:cs typeface="Arial" panose="020B0604020202020204" pitchFamily="34" charset="0"/>
              </a:rPr>
              <a:t>✔ Suavizar linhas finas;</a:t>
            </a:r>
            <a:br>
              <a:rPr lang="pt-BR" sz="2000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pt-BR" sz="2000" dirty="0">
                <a:latin typeface="Arial" panose="020B0604020202020204" pitchFamily="34" charset="0"/>
                <a:cs typeface="Arial" panose="020B0604020202020204" pitchFamily="34" charset="0"/>
              </a:rPr>
              <a:t>✔ Promover efeito </a:t>
            </a:r>
            <a:r>
              <a:rPr lang="pt-BR" sz="2000" dirty="0" err="1">
                <a:latin typeface="Arial" panose="020B0604020202020204" pitchFamily="34" charset="0"/>
                <a:cs typeface="Arial" panose="020B0604020202020204" pitchFamily="34" charset="0"/>
              </a:rPr>
              <a:t>glow</a:t>
            </a:r>
            <a:r>
              <a:rPr lang="pt-BR" sz="2000" dirty="0">
                <a:latin typeface="Arial" panose="020B0604020202020204" pitchFamily="34" charset="0"/>
                <a:cs typeface="Arial" panose="020B0604020202020204" pitchFamily="34" charset="0"/>
              </a:rPr>
              <a:t> e rejuvenescimento natural.</a:t>
            </a:r>
          </a:p>
        </p:txBody>
      </p:sp>
    </p:spTree>
    <p:extLst>
      <p:ext uri="{BB962C8B-B14F-4D97-AF65-F5344CB8AC3E}">
        <p14:creationId xmlns:p14="http://schemas.microsoft.com/office/powerpoint/2010/main" val="1811353012"/>
      </p:ext>
    </p:extLst>
  </p:cSld>
  <p:clrMapOvr>
    <a:masterClrMapping/>
  </p:clrMapOvr>
</p:sld>
</file>

<file path=ppt/slides/slide8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29533DB-843F-6704-974E-54EA810E14C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CaixaDeTexto 5">
            <a:extLst>
              <a:ext uri="{FF2B5EF4-FFF2-40B4-BE49-F238E27FC236}">
                <a16:creationId xmlns:a16="http://schemas.microsoft.com/office/drawing/2014/main" id="{98B305D1-F621-0B3F-1890-AD0C6D88D32C}"/>
              </a:ext>
            </a:extLst>
          </p:cNvPr>
          <p:cNvSpPr txBox="1"/>
          <p:nvPr/>
        </p:nvSpPr>
        <p:spPr>
          <a:xfrm>
            <a:off x="2798506" y="3200089"/>
            <a:ext cx="6098458" cy="313932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endParaRPr lang="pt-BR" dirty="0"/>
          </a:p>
          <a:p>
            <a:endParaRPr lang="pt-BR" dirty="0"/>
          </a:p>
          <a:p>
            <a:endParaRPr lang="pt-BR" dirty="0"/>
          </a:p>
          <a:p>
            <a:endParaRPr lang="pt-BR" dirty="0"/>
          </a:p>
          <a:p>
            <a:endParaRPr lang="pt-BR" dirty="0"/>
          </a:p>
          <a:p>
            <a:endParaRPr lang="pt-BR" dirty="0"/>
          </a:p>
          <a:p>
            <a:endParaRPr lang="pt-BR" dirty="0"/>
          </a:p>
          <a:p>
            <a:endParaRPr lang="pt-BR" dirty="0"/>
          </a:p>
          <a:p>
            <a:endParaRPr lang="pt-BR" dirty="0"/>
          </a:p>
          <a:p>
            <a:endParaRPr lang="pt-BR" dirty="0"/>
          </a:p>
          <a:p>
            <a:endParaRPr lang="pt-BR" dirty="0"/>
          </a:p>
        </p:txBody>
      </p:sp>
      <p:sp>
        <p:nvSpPr>
          <p:cNvPr id="3" name="CaixaDeTexto 2">
            <a:extLst>
              <a:ext uri="{FF2B5EF4-FFF2-40B4-BE49-F238E27FC236}">
                <a16:creationId xmlns:a16="http://schemas.microsoft.com/office/drawing/2014/main" id="{E87381E0-D2F9-6FC0-4ADE-592B58382660}"/>
              </a:ext>
            </a:extLst>
          </p:cNvPr>
          <p:cNvSpPr txBox="1"/>
          <p:nvPr/>
        </p:nvSpPr>
        <p:spPr>
          <a:xfrm>
            <a:off x="0" y="0"/>
            <a:ext cx="12192000" cy="372858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  <a:buNone/>
            </a:pPr>
            <a:r>
              <a:rPr lang="pt-BR" sz="2000" b="1" dirty="0">
                <a:latin typeface="Arial" panose="020B0604020202020204" pitchFamily="34" charset="0"/>
                <a:cs typeface="Arial" panose="020B0604020202020204" pitchFamily="34" charset="0"/>
              </a:rPr>
              <a:t>Benefícios do Protocolo Associado</a:t>
            </a:r>
          </a:p>
          <a:p>
            <a:pPr>
              <a:lnSpc>
                <a:spcPct val="150000"/>
              </a:lnSpc>
              <a:buNone/>
            </a:pPr>
            <a:r>
              <a:rPr lang="pt-BR" sz="2000" dirty="0">
                <a:latin typeface="Arial" panose="020B0604020202020204" pitchFamily="34" charset="0"/>
                <a:cs typeface="Arial" panose="020B0604020202020204" pitchFamily="34" charset="0"/>
              </a:rPr>
              <a:t>✔ Estímulo intenso de colágeno;</a:t>
            </a:r>
            <a:br>
              <a:rPr lang="pt-BR" sz="2000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pt-BR" sz="2000" dirty="0">
                <a:latin typeface="Arial" panose="020B0604020202020204" pitchFamily="34" charset="0"/>
                <a:cs typeface="Arial" panose="020B0604020202020204" pitchFamily="34" charset="0"/>
              </a:rPr>
              <a:t>✔ Pele mais firme e uniforme;</a:t>
            </a:r>
            <a:br>
              <a:rPr lang="pt-BR" sz="2000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pt-BR" sz="2000" dirty="0">
                <a:latin typeface="Arial" panose="020B0604020202020204" pitchFamily="34" charset="0"/>
                <a:cs typeface="Arial" panose="020B0604020202020204" pitchFamily="34" charset="0"/>
              </a:rPr>
              <a:t>✔ Redução de linhas finas;</a:t>
            </a:r>
            <a:br>
              <a:rPr lang="pt-BR" sz="2000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pt-BR" sz="2000" dirty="0">
                <a:latin typeface="Arial" panose="020B0604020202020204" pitchFamily="34" charset="0"/>
                <a:cs typeface="Arial" panose="020B0604020202020204" pitchFamily="34" charset="0"/>
              </a:rPr>
              <a:t>✔ Controle da oleosidade;</a:t>
            </a:r>
            <a:br>
              <a:rPr lang="pt-BR" sz="2000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pt-BR" sz="2000" dirty="0">
                <a:latin typeface="Arial" panose="020B0604020202020204" pitchFamily="34" charset="0"/>
                <a:cs typeface="Arial" panose="020B0604020202020204" pitchFamily="34" charset="0"/>
              </a:rPr>
              <a:t>✔ Diminuição de poros aparentes;</a:t>
            </a:r>
            <a:br>
              <a:rPr lang="pt-BR" sz="2000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pt-BR" sz="2000" dirty="0">
                <a:latin typeface="Arial" panose="020B0604020202020204" pitchFamily="34" charset="0"/>
                <a:cs typeface="Arial" panose="020B0604020202020204" pitchFamily="34" charset="0"/>
              </a:rPr>
              <a:t>✔ Rejuvenescimento facial;</a:t>
            </a:r>
            <a:br>
              <a:rPr lang="pt-BR" sz="2000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pt-BR" sz="2000" dirty="0">
                <a:latin typeface="Arial" panose="020B0604020202020204" pitchFamily="34" charset="0"/>
                <a:cs typeface="Arial" panose="020B0604020202020204" pitchFamily="34" charset="0"/>
              </a:rPr>
              <a:t>✔ Melhora da luminosidade e viço da pele.</a:t>
            </a:r>
          </a:p>
        </p:txBody>
      </p:sp>
    </p:spTree>
    <p:extLst>
      <p:ext uri="{BB962C8B-B14F-4D97-AF65-F5344CB8AC3E}">
        <p14:creationId xmlns:p14="http://schemas.microsoft.com/office/powerpoint/2010/main" val="393364096"/>
      </p:ext>
    </p:extLst>
  </p:cSld>
  <p:clrMapOvr>
    <a:masterClrMapping/>
  </p:clrMapOvr>
</p:sld>
</file>

<file path=ppt/slides/slide8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853C2FD-A58C-4E49-F9D6-96C583DA7BA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CaixaDeTexto 5">
            <a:extLst>
              <a:ext uri="{FF2B5EF4-FFF2-40B4-BE49-F238E27FC236}">
                <a16:creationId xmlns:a16="http://schemas.microsoft.com/office/drawing/2014/main" id="{525825CA-43F0-C441-E2B9-9C88FB126962}"/>
              </a:ext>
            </a:extLst>
          </p:cNvPr>
          <p:cNvSpPr txBox="1"/>
          <p:nvPr/>
        </p:nvSpPr>
        <p:spPr>
          <a:xfrm>
            <a:off x="2798506" y="3200089"/>
            <a:ext cx="6098458" cy="313932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endParaRPr lang="pt-BR" dirty="0"/>
          </a:p>
          <a:p>
            <a:endParaRPr lang="pt-BR" dirty="0"/>
          </a:p>
          <a:p>
            <a:endParaRPr lang="pt-BR" dirty="0"/>
          </a:p>
          <a:p>
            <a:endParaRPr lang="pt-BR" dirty="0"/>
          </a:p>
          <a:p>
            <a:endParaRPr lang="pt-BR" dirty="0"/>
          </a:p>
          <a:p>
            <a:endParaRPr lang="pt-BR" dirty="0"/>
          </a:p>
          <a:p>
            <a:endParaRPr lang="pt-BR" dirty="0"/>
          </a:p>
          <a:p>
            <a:endParaRPr lang="pt-BR" dirty="0"/>
          </a:p>
          <a:p>
            <a:endParaRPr lang="pt-BR" dirty="0"/>
          </a:p>
          <a:p>
            <a:endParaRPr lang="pt-BR" dirty="0"/>
          </a:p>
          <a:p>
            <a:endParaRPr lang="pt-BR" dirty="0"/>
          </a:p>
        </p:txBody>
      </p:sp>
      <p:sp>
        <p:nvSpPr>
          <p:cNvPr id="3" name="CaixaDeTexto 2">
            <a:extLst>
              <a:ext uri="{FF2B5EF4-FFF2-40B4-BE49-F238E27FC236}">
                <a16:creationId xmlns:a16="http://schemas.microsoft.com/office/drawing/2014/main" id="{CC5028D3-03DE-036D-F308-5E611EE9BB4E}"/>
              </a:ext>
            </a:extLst>
          </p:cNvPr>
          <p:cNvSpPr txBox="1"/>
          <p:nvPr/>
        </p:nvSpPr>
        <p:spPr>
          <a:xfrm>
            <a:off x="0" y="0"/>
            <a:ext cx="12192000" cy="665252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buNone/>
            </a:pPr>
            <a:r>
              <a:rPr lang="pt-BR" sz="2000" b="1" dirty="0">
                <a:latin typeface="Arial" panose="020B0604020202020204" pitchFamily="34" charset="0"/>
                <a:cs typeface="Arial" panose="020B0604020202020204" pitchFamily="34" charset="0"/>
              </a:rPr>
              <a:t>Como Funciona o Tratamento?</a:t>
            </a:r>
          </a:p>
          <a:p>
            <a:pPr>
              <a:buNone/>
            </a:pPr>
            <a:endParaRPr lang="pt-BR" sz="20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lnSpc>
                <a:spcPct val="150000"/>
              </a:lnSpc>
              <a:buNone/>
            </a:pPr>
            <a:r>
              <a:rPr lang="pt-BR" sz="2000" b="1" dirty="0">
                <a:latin typeface="Arial" panose="020B0604020202020204" pitchFamily="34" charset="0"/>
                <a:cs typeface="Arial" panose="020B0604020202020204" pitchFamily="34" charset="0"/>
              </a:rPr>
              <a:t>1. Higienização e preparação da pele</a:t>
            </a:r>
          </a:p>
          <a:p>
            <a:pPr>
              <a:lnSpc>
                <a:spcPct val="150000"/>
              </a:lnSpc>
              <a:buNone/>
            </a:pPr>
            <a:r>
              <a:rPr lang="pt-BR" sz="2000" dirty="0">
                <a:latin typeface="Arial" panose="020B0604020202020204" pitchFamily="34" charset="0"/>
                <a:cs typeface="Arial" panose="020B0604020202020204" pitchFamily="34" charset="0"/>
              </a:rPr>
              <a:t>Realização de limpeza adequada e preparação da pele para o procedimento.</a:t>
            </a:r>
          </a:p>
          <a:p>
            <a:pPr>
              <a:lnSpc>
                <a:spcPct val="150000"/>
              </a:lnSpc>
              <a:buNone/>
            </a:pPr>
            <a:r>
              <a:rPr lang="pt-BR" sz="2000" b="1" dirty="0">
                <a:latin typeface="Arial" panose="020B0604020202020204" pitchFamily="34" charset="0"/>
                <a:cs typeface="Arial" panose="020B0604020202020204" pitchFamily="34" charset="0"/>
              </a:rPr>
              <a:t>2. Microagulhamento</a:t>
            </a:r>
          </a:p>
          <a:p>
            <a:pPr>
              <a:lnSpc>
                <a:spcPct val="150000"/>
              </a:lnSpc>
              <a:buNone/>
            </a:pPr>
            <a:r>
              <a:rPr lang="pt-BR" sz="2000" dirty="0">
                <a:latin typeface="Arial" panose="020B0604020202020204" pitchFamily="34" charset="0"/>
                <a:cs typeface="Arial" panose="020B0604020202020204" pitchFamily="34" charset="0"/>
              </a:rPr>
              <a:t>Estimula regeneração celular e formação de colágeno.</a:t>
            </a:r>
          </a:p>
          <a:p>
            <a:pPr>
              <a:lnSpc>
                <a:spcPct val="150000"/>
              </a:lnSpc>
              <a:buNone/>
            </a:pPr>
            <a:r>
              <a:rPr lang="pt-BR" sz="2000" b="1" dirty="0">
                <a:latin typeface="Arial" panose="020B0604020202020204" pitchFamily="34" charset="0"/>
                <a:cs typeface="Arial" panose="020B0604020202020204" pitchFamily="34" charset="0"/>
              </a:rPr>
              <a:t>3. </a:t>
            </a:r>
            <a:r>
              <a:rPr lang="pt-BR" sz="2000" b="1" dirty="0" err="1">
                <a:latin typeface="Arial" panose="020B0604020202020204" pitchFamily="34" charset="0"/>
                <a:cs typeface="Arial" panose="020B0604020202020204" pitchFamily="34" charset="0"/>
              </a:rPr>
              <a:t>Drug</a:t>
            </a:r>
            <a:r>
              <a:rPr lang="pt-BR" sz="2000" b="1" dirty="0">
                <a:latin typeface="Arial" panose="020B0604020202020204" pitchFamily="34" charset="0"/>
                <a:cs typeface="Arial" panose="020B0604020202020204" pitchFamily="34" charset="0"/>
              </a:rPr>
              <a:t> Delivery</a:t>
            </a:r>
          </a:p>
          <a:p>
            <a:pPr>
              <a:lnSpc>
                <a:spcPct val="150000"/>
              </a:lnSpc>
              <a:buNone/>
            </a:pPr>
            <a:r>
              <a:rPr lang="pt-BR" sz="2000" dirty="0">
                <a:latin typeface="Arial" panose="020B0604020202020204" pitchFamily="34" charset="0"/>
                <a:cs typeface="Arial" panose="020B0604020202020204" pitchFamily="34" charset="0"/>
              </a:rPr>
              <a:t>Aplicação de ativos específicos conforme a necessidade da pele:</a:t>
            </a:r>
            <a:br>
              <a:rPr lang="pt-BR" sz="2000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pt-BR" sz="2000" dirty="0">
                <a:latin typeface="Arial" panose="020B0604020202020204" pitchFamily="34" charset="0"/>
                <a:cs typeface="Arial" panose="020B0604020202020204" pitchFamily="34" charset="0"/>
              </a:rPr>
              <a:t>✔ Ácido hialurônico;</a:t>
            </a:r>
            <a:br>
              <a:rPr lang="pt-BR" sz="2000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pt-BR" sz="2000" dirty="0">
                <a:latin typeface="Arial" panose="020B0604020202020204" pitchFamily="34" charset="0"/>
                <a:cs typeface="Arial" panose="020B0604020202020204" pitchFamily="34" charset="0"/>
              </a:rPr>
              <a:t>✔ Vitamina C;</a:t>
            </a:r>
            <a:br>
              <a:rPr lang="pt-BR" sz="2000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pt-BR" sz="2000" dirty="0">
                <a:latin typeface="Arial" panose="020B0604020202020204" pitchFamily="34" charset="0"/>
                <a:cs typeface="Arial" panose="020B0604020202020204" pitchFamily="34" charset="0"/>
              </a:rPr>
              <a:t>✔ Fatores de crescimento;</a:t>
            </a:r>
            <a:br>
              <a:rPr lang="pt-BR" sz="2000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pt-BR" sz="2000" dirty="0">
                <a:latin typeface="Arial" panose="020B0604020202020204" pitchFamily="34" charset="0"/>
                <a:cs typeface="Arial" panose="020B0604020202020204" pitchFamily="34" charset="0"/>
              </a:rPr>
              <a:t>✔ Niacinamida;</a:t>
            </a:r>
            <a:br>
              <a:rPr lang="pt-BR" sz="2000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pt-BR" sz="2000" dirty="0">
                <a:latin typeface="Arial" panose="020B0604020202020204" pitchFamily="34" charset="0"/>
                <a:cs typeface="Arial" panose="020B0604020202020204" pitchFamily="34" charset="0"/>
              </a:rPr>
              <a:t>✔ Silício orgânico.</a:t>
            </a:r>
          </a:p>
          <a:p>
            <a:pPr>
              <a:lnSpc>
                <a:spcPct val="150000"/>
              </a:lnSpc>
              <a:buNone/>
            </a:pPr>
            <a:r>
              <a:rPr lang="pt-BR" sz="2000" b="1" dirty="0">
                <a:latin typeface="Arial" panose="020B0604020202020204" pitchFamily="34" charset="0"/>
                <a:cs typeface="Arial" panose="020B0604020202020204" pitchFamily="34" charset="0"/>
              </a:rPr>
              <a:t>4. Aplicação de Botox ou </a:t>
            </a:r>
            <a:r>
              <a:rPr lang="pt-BR" sz="2000" b="1" dirty="0" err="1">
                <a:latin typeface="Arial" panose="020B0604020202020204" pitchFamily="34" charset="0"/>
                <a:cs typeface="Arial" panose="020B0604020202020204" pitchFamily="34" charset="0"/>
              </a:rPr>
              <a:t>Microbotox</a:t>
            </a:r>
            <a:endParaRPr lang="pt-BR" sz="20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lnSpc>
                <a:spcPct val="150000"/>
              </a:lnSpc>
              <a:buNone/>
            </a:pPr>
            <a:r>
              <a:rPr lang="pt-BR" sz="2000" dirty="0">
                <a:latin typeface="Arial" panose="020B0604020202020204" pitchFamily="34" charset="0"/>
                <a:cs typeface="Arial" panose="020B0604020202020204" pitchFamily="34" charset="0"/>
              </a:rPr>
              <a:t>Definido conforme avaliação profissional e objetivo do tratamento.</a:t>
            </a:r>
          </a:p>
        </p:txBody>
      </p:sp>
    </p:spTree>
    <p:extLst>
      <p:ext uri="{BB962C8B-B14F-4D97-AF65-F5344CB8AC3E}">
        <p14:creationId xmlns:p14="http://schemas.microsoft.com/office/powerpoint/2010/main" val="3348006465"/>
      </p:ext>
    </p:extLst>
  </p:cSld>
  <p:clrMapOvr>
    <a:masterClrMapping/>
  </p:clrMapOvr>
</p:sld>
</file>

<file path=ppt/slides/slide8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58FFF60-D406-53EF-AEA5-4573AF44EF2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CaixaDeTexto 5">
            <a:extLst>
              <a:ext uri="{FF2B5EF4-FFF2-40B4-BE49-F238E27FC236}">
                <a16:creationId xmlns:a16="http://schemas.microsoft.com/office/drawing/2014/main" id="{AA7CA499-8E7B-9FC1-F801-5B3C3804C69E}"/>
              </a:ext>
            </a:extLst>
          </p:cNvPr>
          <p:cNvSpPr txBox="1"/>
          <p:nvPr/>
        </p:nvSpPr>
        <p:spPr>
          <a:xfrm>
            <a:off x="2798506" y="3200089"/>
            <a:ext cx="6098458" cy="313932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endParaRPr lang="pt-BR" dirty="0"/>
          </a:p>
          <a:p>
            <a:endParaRPr lang="pt-BR" dirty="0"/>
          </a:p>
          <a:p>
            <a:endParaRPr lang="pt-BR" dirty="0"/>
          </a:p>
          <a:p>
            <a:endParaRPr lang="pt-BR" dirty="0"/>
          </a:p>
          <a:p>
            <a:endParaRPr lang="pt-BR" dirty="0"/>
          </a:p>
          <a:p>
            <a:endParaRPr lang="pt-BR" dirty="0"/>
          </a:p>
          <a:p>
            <a:endParaRPr lang="pt-BR" dirty="0"/>
          </a:p>
          <a:p>
            <a:endParaRPr lang="pt-BR" dirty="0"/>
          </a:p>
          <a:p>
            <a:endParaRPr lang="pt-BR" dirty="0"/>
          </a:p>
          <a:p>
            <a:endParaRPr lang="pt-BR" dirty="0"/>
          </a:p>
          <a:p>
            <a:endParaRPr lang="pt-BR" dirty="0"/>
          </a:p>
        </p:txBody>
      </p:sp>
      <p:sp>
        <p:nvSpPr>
          <p:cNvPr id="3" name="CaixaDeTexto 2">
            <a:extLst>
              <a:ext uri="{FF2B5EF4-FFF2-40B4-BE49-F238E27FC236}">
                <a16:creationId xmlns:a16="http://schemas.microsoft.com/office/drawing/2014/main" id="{6C40F75B-9669-3396-E09B-B00CBCFB7628}"/>
              </a:ext>
            </a:extLst>
          </p:cNvPr>
          <p:cNvSpPr txBox="1"/>
          <p:nvPr/>
        </p:nvSpPr>
        <p:spPr>
          <a:xfrm>
            <a:off x="0" y="0"/>
            <a:ext cx="9147687" cy="372864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  <a:buNone/>
            </a:pPr>
            <a:r>
              <a:rPr lang="pt-BR" sz="2000" b="1" dirty="0">
                <a:latin typeface="Arial" panose="020B0604020202020204" pitchFamily="34" charset="0"/>
                <a:cs typeface="Arial" panose="020B0604020202020204" pitchFamily="34" charset="0"/>
              </a:rPr>
              <a:t>Indicações do Tratamento</a:t>
            </a:r>
          </a:p>
          <a:p>
            <a:pPr>
              <a:lnSpc>
                <a:spcPct val="150000"/>
              </a:lnSpc>
              <a:buNone/>
            </a:pPr>
            <a:r>
              <a:rPr lang="pt-BR" sz="2000" dirty="0">
                <a:latin typeface="Arial" panose="020B0604020202020204" pitchFamily="34" charset="0"/>
                <a:cs typeface="Arial" panose="020B0604020202020204" pitchFamily="34" charset="0"/>
              </a:rPr>
              <a:t> - Rejuvenescimento facial;</a:t>
            </a:r>
            <a:br>
              <a:rPr lang="pt-BR" sz="2000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pt-BR" sz="2000" dirty="0">
                <a:latin typeface="Arial" panose="020B0604020202020204" pitchFamily="34" charset="0"/>
                <a:cs typeface="Arial" panose="020B0604020202020204" pitchFamily="34" charset="0"/>
              </a:rPr>
              <a:t> - Poros dilatados;</a:t>
            </a:r>
            <a:br>
              <a:rPr lang="pt-BR" sz="2000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pt-BR" sz="2000" dirty="0">
                <a:latin typeface="Arial" panose="020B0604020202020204" pitchFamily="34" charset="0"/>
                <a:cs typeface="Arial" panose="020B0604020202020204" pitchFamily="34" charset="0"/>
              </a:rPr>
              <a:t> - Oleosidade excessiva;</a:t>
            </a:r>
            <a:br>
              <a:rPr lang="pt-BR" sz="2000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pt-BR" sz="2000" dirty="0">
                <a:latin typeface="Arial" panose="020B0604020202020204" pitchFamily="34" charset="0"/>
                <a:cs typeface="Arial" panose="020B0604020202020204" pitchFamily="34" charset="0"/>
              </a:rPr>
              <a:t> - Linhas finas;</a:t>
            </a:r>
            <a:br>
              <a:rPr lang="pt-BR" sz="2000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pt-BR" sz="2000" dirty="0">
                <a:latin typeface="Arial" panose="020B0604020202020204" pitchFamily="34" charset="0"/>
                <a:cs typeface="Arial" panose="020B0604020202020204" pitchFamily="34" charset="0"/>
              </a:rPr>
              <a:t> - Flacidez leve;</a:t>
            </a:r>
            <a:br>
              <a:rPr lang="pt-BR" sz="2000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pt-BR" sz="2000" dirty="0">
                <a:latin typeface="Arial" panose="020B0604020202020204" pitchFamily="34" charset="0"/>
                <a:cs typeface="Arial" panose="020B0604020202020204" pitchFamily="34" charset="0"/>
              </a:rPr>
              <a:t> - Textura irregular da pele;</a:t>
            </a:r>
            <a:br>
              <a:rPr lang="pt-BR" sz="2000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pt-BR" sz="2000" dirty="0">
                <a:latin typeface="Arial" panose="020B0604020202020204" pitchFamily="34" charset="0"/>
                <a:cs typeface="Arial" panose="020B0604020202020204" pitchFamily="34" charset="0"/>
              </a:rPr>
              <a:t> - Prevenção do envelhecimento.</a:t>
            </a:r>
          </a:p>
        </p:txBody>
      </p:sp>
    </p:spTree>
    <p:extLst>
      <p:ext uri="{BB962C8B-B14F-4D97-AF65-F5344CB8AC3E}">
        <p14:creationId xmlns:p14="http://schemas.microsoft.com/office/powerpoint/2010/main" val="805552124"/>
      </p:ext>
    </p:extLst>
  </p:cSld>
  <p:clrMapOvr>
    <a:masterClrMapping/>
  </p:clrMapOvr>
</p:sld>
</file>

<file path=ppt/slides/slide8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997153A-0371-36E3-D5F4-51A1AC9E705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CaixaDeTexto 5">
            <a:extLst>
              <a:ext uri="{FF2B5EF4-FFF2-40B4-BE49-F238E27FC236}">
                <a16:creationId xmlns:a16="http://schemas.microsoft.com/office/drawing/2014/main" id="{D43DF509-1B90-00FD-B5F8-A65849D554C5}"/>
              </a:ext>
            </a:extLst>
          </p:cNvPr>
          <p:cNvSpPr txBox="1"/>
          <p:nvPr/>
        </p:nvSpPr>
        <p:spPr>
          <a:xfrm>
            <a:off x="2798506" y="3200089"/>
            <a:ext cx="6098458" cy="313932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endParaRPr lang="pt-BR" dirty="0"/>
          </a:p>
          <a:p>
            <a:endParaRPr lang="pt-BR" dirty="0"/>
          </a:p>
          <a:p>
            <a:endParaRPr lang="pt-BR" dirty="0"/>
          </a:p>
          <a:p>
            <a:endParaRPr lang="pt-BR" dirty="0"/>
          </a:p>
          <a:p>
            <a:endParaRPr lang="pt-BR" dirty="0"/>
          </a:p>
          <a:p>
            <a:endParaRPr lang="pt-BR" dirty="0"/>
          </a:p>
          <a:p>
            <a:endParaRPr lang="pt-BR" dirty="0"/>
          </a:p>
          <a:p>
            <a:endParaRPr lang="pt-BR" dirty="0"/>
          </a:p>
          <a:p>
            <a:endParaRPr lang="pt-BR" dirty="0"/>
          </a:p>
          <a:p>
            <a:endParaRPr lang="pt-BR" dirty="0"/>
          </a:p>
          <a:p>
            <a:endParaRPr lang="pt-BR" dirty="0"/>
          </a:p>
        </p:txBody>
      </p:sp>
      <p:sp>
        <p:nvSpPr>
          <p:cNvPr id="3" name="CaixaDeTexto 2">
            <a:extLst>
              <a:ext uri="{FF2B5EF4-FFF2-40B4-BE49-F238E27FC236}">
                <a16:creationId xmlns:a16="http://schemas.microsoft.com/office/drawing/2014/main" id="{DE124921-62C5-39CC-C795-1426EE828226}"/>
              </a:ext>
            </a:extLst>
          </p:cNvPr>
          <p:cNvSpPr txBox="1"/>
          <p:nvPr/>
        </p:nvSpPr>
        <p:spPr>
          <a:xfrm>
            <a:off x="0" y="1"/>
            <a:ext cx="9147687" cy="678647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  <a:buNone/>
            </a:pPr>
            <a:r>
              <a:rPr lang="pt-BR" sz="2000" b="1" dirty="0">
                <a:latin typeface="Arial" panose="020B0604020202020204" pitchFamily="34" charset="0"/>
                <a:cs typeface="Arial" panose="020B0604020202020204" pitchFamily="34" charset="0"/>
              </a:rPr>
              <a:t>Sugestão de Protocolo</a:t>
            </a:r>
          </a:p>
          <a:p>
            <a:pPr>
              <a:lnSpc>
                <a:spcPct val="150000"/>
              </a:lnSpc>
              <a:buNone/>
            </a:pPr>
            <a:r>
              <a:rPr lang="pt-BR" sz="2000" dirty="0">
                <a:latin typeface="Arial" panose="020B0604020202020204" pitchFamily="34" charset="0"/>
                <a:cs typeface="Arial" panose="020B0604020202020204" pitchFamily="34" charset="0"/>
              </a:rPr>
              <a:t> Microagulhamento:</a:t>
            </a:r>
            <a:br>
              <a:rPr lang="pt-BR" sz="2000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pt-BR" sz="2000" dirty="0">
                <a:latin typeface="Arial" panose="020B0604020202020204" pitchFamily="34" charset="0"/>
                <a:cs typeface="Arial" panose="020B0604020202020204" pitchFamily="34" charset="0"/>
              </a:rPr>
              <a:t>3 a 5 sessões com intervalo médio de 30 dias.</a:t>
            </a:r>
          </a:p>
          <a:p>
            <a:pPr>
              <a:lnSpc>
                <a:spcPct val="150000"/>
              </a:lnSpc>
              <a:buNone/>
            </a:pPr>
            <a:r>
              <a:rPr lang="pt-BR" sz="2000" dirty="0">
                <a:latin typeface="Arial" panose="020B0604020202020204" pitchFamily="34" charset="0"/>
                <a:cs typeface="Arial" panose="020B0604020202020204" pitchFamily="34" charset="0"/>
              </a:rPr>
              <a:t> Botox tradicional:</a:t>
            </a:r>
            <a:br>
              <a:rPr lang="pt-BR" sz="2000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pt-BR" sz="2000" dirty="0">
                <a:latin typeface="Arial" panose="020B0604020202020204" pitchFamily="34" charset="0"/>
                <a:cs typeface="Arial" panose="020B0604020202020204" pitchFamily="34" charset="0"/>
              </a:rPr>
              <a:t>Manutenção média entre 4 e 6 meses.</a:t>
            </a:r>
          </a:p>
          <a:p>
            <a:pPr>
              <a:lnSpc>
                <a:spcPct val="150000"/>
              </a:lnSpc>
              <a:buNone/>
            </a:pPr>
            <a:r>
              <a:rPr lang="pt-B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pt-BR" sz="2000" dirty="0" err="1">
                <a:latin typeface="Arial" panose="020B0604020202020204" pitchFamily="34" charset="0"/>
                <a:cs typeface="Arial" panose="020B0604020202020204" pitchFamily="34" charset="0"/>
              </a:rPr>
              <a:t>Microbotox</a:t>
            </a:r>
            <a:r>
              <a:rPr lang="pt-BR" sz="2000" dirty="0">
                <a:latin typeface="Arial" panose="020B0604020202020204" pitchFamily="34" charset="0"/>
                <a:cs typeface="Arial" panose="020B0604020202020204" pitchFamily="34" charset="0"/>
              </a:rPr>
              <a:t>:</a:t>
            </a:r>
            <a:br>
              <a:rPr lang="pt-BR" sz="2000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pt-BR" sz="2000" dirty="0">
                <a:latin typeface="Arial" panose="020B0604020202020204" pitchFamily="34" charset="0"/>
                <a:cs typeface="Arial" panose="020B0604020202020204" pitchFamily="34" charset="0"/>
              </a:rPr>
              <a:t>Sessões conforme avaliação individual e resposta da pele.</a:t>
            </a:r>
          </a:p>
          <a:p>
            <a:pPr>
              <a:lnSpc>
                <a:spcPct val="150000"/>
              </a:lnSpc>
            </a:pPr>
            <a:br>
              <a:rPr lang="pt-BR" dirty="0"/>
            </a:br>
            <a:r>
              <a:rPr lang="pt-BR" sz="2000" b="1" dirty="0">
                <a:latin typeface="Arial" panose="020B0604020202020204" pitchFamily="34" charset="0"/>
                <a:cs typeface="Arial" panose="020B0604020202020204" pitchFamily="34" charset="0"/>
              </a:rPr>
              <a:t>Cuidados Pós-Procedimento</a:t>
            </a:r>
          </a:p>
          <a:p>
            <a:pPr>
              <a:lnSpc>
                <a:spcPct val="150000"/>
              </a:lnSpc>
            </a:pPr>
            <a:r>
              <a:rPr lang="pt-BR" sz="2000" dirty="0">
                <a:latin typeface="Arial" panose="020B0604020202020204" pitchFamily="34" charset="0"/>
                <a:cs typeface="Arial" panose="020B0604020202020204" pitchFamily="34" charset="0"/>
              </a:rPr>
              <a:t>✔ Uso diário de protetor solar;</a:t>
            </a:r>
            <a:br>
              <a:rPr lang="pt-BR" sz="2000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pt-BR" sz="2000" dirty="0">
                <a:latin typeface="Arial" panose="020B0604020202020204" pitchFamily="34" charset="0"/>
                <a:cs typeface="Arial" panose="020B0604020202020204" pitchFamily="34" charset="0"/>
              </a:rPr>
              <a:t>✔ Evitar exposição solar;</a:t>
            </a:r>
            <a:br>
              <a:rPr lang="pt-BR" sz="2000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pt-BR" sz="2000" dirty="0">
                <a:latin typeface="Arial" panose="020B0604020202020204" pitchFamily="34" charset="0"/>
                <a:cs typeface="Arial" panose="020B0604020202020204" pitchFamily="34" charset="0"/>
              </a:rPr>
              <a:t>✔ Não manipular a pele;</a:t>
            </a:r>
            <a:br>
              <a:rPr lang="pt-BR" sz="2000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pt-BR" sz="2000" dirty="0">
                <a:latin typeface="Arial" panose="020B0604020202020204" pitchFamily="34" charset="0"/>
                <a:cs typeface="Arial" panose="020B0604020202020204" pitchFamily="34" charset="0"/>
              </a:rPr>
              <a:t>✔ Manter hidratação adequada;</a:t>
            </a:r>
            <a:br>
              <a:rPr lang="pt-BR" sz="2000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pt-BR" sz="2000" dirty="0">
                <a:latin typeface="Arial" panose="020B0604020202020204" pitchFamily="34" charset="0"/>
                <a:cs typeface="Arial" panose="020B0604020202020204" pitchFamily="34" charset="0"/>
              </a:rPr>
              <a:t>✔ Seguir corretamente as orientações profissionais.</a:t>
            </a:r>
          </a:p>
          <a:p>
            <a:pPr>
              <a:buNone/>
            </a:pPr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4260654788"/>
      </p:ext>
    </p:extLst>
  </p:cSld>
  <p:clrMapOvr>
    <a:masterClrMapping/>
  </p:clrMapOvr>
</p:sld>
</file>

<file path=ppt/slides/slide8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363437D-DFC0-2876-9E93-D6991C9F6F2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CaixaDeTexto 5">
            <a:extLst>
              <a:ext uri="{FF2B5EF4-FFF2-40B4-BE49-F238E27FC236}">
                <a16:creationId xmlns:a16="http://schemas.microsoft.com/office/drawing/2014/main" id="{59DF0C7D-C596-2888-FE08-A36DE6EE68AC}"/>
              </a:ext>
            </a:extLst>
          </p:cNvPr>
          <p:cNvSpPr txBox="1"/>
          <p:nvPr/>
        </p:nvSpPr>
        <p:spPr>
          <a:xfrm>
            <a:off x="2798506" y="3200089"/>
            <a:ext cx="6098458" cy="313932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endParaRPr lang="pt-BR" dirty="0"/>
          </a:p>
          <a:p>
            <a:endParaRPr lang="pt-BR" dirty="0"/>
          </a:p>
          <a:p>
            <a:endParaRPr lang="pt-BR" dirty="0"/>
          </a:p>
          <a:p>
            <a:endParaRPr lang="pt-BR" dirty="0"/>
          </a:p>
          <a:p>
            <a:endParaRPr lang="pt-BR" dirty="0"/>
          </a:p>
          <a:p>
            <a:endParaRPr lang="pt-BR" dirty="0"/>
          </a:p>
          <a:p>
            <a:endParaRPr lang="pt-BR" dirty="0"/>
          </a:p>
          <a:p>
            <a:endParaRPr lang="pt-BR" dirty="0"/>
          </a:p>
          <a:p>
            <a:endParaRPr lang="pt-BR" dirty="0"/>
          </a:p>
          <a:p>
            <a:endParaRPr lang="pt-BR" dirty="0"/>
          </a:p>
          <a:p>
            <a:endParaRPr lang="pt-BR" dirty="0"/>
          </a:p>
        </p:txBody>
      </p:sp>
      <p:sp>
        <p:nvSpPr>
          <p:cNvPr id="3" name="CaixaDeTexto 2">
            <a:extLst>
              <a:ext uri="{FF2B5EF4-FFF2-40B4-BE49-F238E27FC236}">
                <a16:creationId xmlns:a16="http://schemas.microsoft.com/office/drawing/2014/main" id="{8801B6E9-656B-444E-26B5-AA445766E773}"/>
              </a:ext>
            </a:extLst>
          </p:cNvPr>
          <p:cNvSpPr txBox="1"/>
          <p:nvPr/>
        </p:nvSpPr>
        <p:spPr>
          <a:xfrm>
            <a:off x="103240" y="162232"/>
            <a:ext cx="11872450" cy="188199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  <a:buNone/>
            </a:pPr>
            <a:r>
              <a:rPr lang="pt-BR" sz="2000" b="1" dirty="0">
                <a:latin typeface="Arial" panose="020B0604020202020204" pitchFamily="34" charset="0"/>
                <a:cs typeface="Arial" panose="020B0604020202020204" pitchFamily="34" charset="0"/>
              </a:rPr>
              <a:t>Considerações Finais</a:t>
            </a:r>
          </a:p>
          <a:p>
            <a:pPr>
              <a:lnSpc>
                <a:spcPct val="150000"/>
              </a:lnSpc>
              <a:buNone/>
            </a:pPr>
            <a:r>
              <a:rPr lang="pt-BR" sz="2000" dirty="0">
                <a:latin typeface="Arial" panose="020B0604020202020204" pitchFamily="34" charset="0"/>
                <a:cs typeface="Arial" panose="020B0604020202020204" pitchFamily="34" charset="0"/>
              </a:rPr>
              <a:t>O tratamento deve ser individualizado conforme as necessidades da pele e os objetivos do paciente.</a:t>
            </a:r>
          </a:p>
          <a:p>
            <a:pPr>
              <a:lnSpc>
                <a:spcPct val="150000"/>
              </a:lnSpc>
              <a:buNone/>
            </a:pPr>
            <a:r>
              <a:rPr lang="pt-BR" sz="2000" dirty="0">
                <a:latin typeface="Arial" panose="020B0604020202020204" pitchFamily="34" charset="0"/>
                <a:cs typeface="Arial" panose="020B0604020202020204" pitchFamily="34" charset="0"/>
              </a:rPr>
              <a:t>A associação entre microagulhamento, </a:t>
            </a:r>
            <a:r>
              <a:rPr lang="pt-BR" sz="2000" dirty="0" err="1">
                <a:latin typeface="Arial" panose="020B0604020202020204" pitchFamily="34" charset="0"/>
                <a:cs typeface="Arial" panose="020B0604020202020204" pitchFamily="34" charset="0"/>
              </a:rPr>
              <a:t>drug</a:t>
            </a:r>
            <a:r>
              <a:rPr lang="pt-BR" sz="2000" dirty="0">
                <a:latin typeface="Arial" panose="020B0604020202020204" pitchFamily="34" charset="0"/>
                <a:cs typeface="Arial" panose="020B0604020202020204" pitchFamily="34" charset="0"/>
              </a:rPr>
              <a:t> delivery e Botox/</a:t>
            </a:r>
            <a:r>
              <a:rPr lang="pt-BR" sz="2000" dirty="0" err="1">
                <a:latin typeface="Arial" panose="020B0604020202020204" pitchFamily="34" charset="0"/>
                <a:cs typeface="Arial" panose="020B0604020202020204" pitchFamily="34" charset="0"/>
              </a:rPr>
              <a:t>Microbotox</a:t>
            </a:r>
            <a:r>
              <a:rPr lang="pt-BR" sz="2000" dirty="0">
                <a:latin typeface="Arial" panose="020B0604020202020204" pitchFamily="34" charset="0"/>
                <a:cs typeface="Arial" panose="020B0604020202020204" pitchFamily="34" charset="0"/>
              </a:rPr>
              <a:t> promove resultados naturais, melhora da qualidade da pele e rejuvenescimento progressivo com segurança e eficácia.</a:t>
            </a:r>
          </a:p>
        </p:txBody>
      </p:sp>
    </p:spTree>
    <p:extLst>
      <p:ext uri="{BB962C8B-B14F-4D97-AF65-F5344CB8AC3E}">
        <p14:creationId xmlns:p14="http://schemas.microsoft.com/office/powerpoint/2010/main" val="3463643193"/>
      </p:ext>
    </p:extLst>
  </p:cSld>
  <p:clrMapOvr>
    <a:masterClrMapping/>
  </p:clrMapOvr>
</p:sld>
</file>

<file path=ppt/slides/slide8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0392B1D-4A70-5786-3AE2-A4F996242F5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CaixaDeTexto 5">
            <a:extLst>
              <a:ext uri="{FF2B5EF4-FFF2-40B4-BE49-F238E27FC236}">
                <a16:creationId xmlns:a16="http://schemas.microsoft.com/office/drawing/2014/main" id="{57A64443-717E-5094-C264-E3AA254544B2}"/>
              </a:ext>
            </a:extLst>
          </p:cNvPr>
          <p:cNvSpPr txBox="1"/>
          <p:nvPr/>
        </p:nvSpPr>
        <p:spPr>
          <a:xfrm>
            <a:off x="2798506" y="3200089"/>
            <a:ext cx="6098458" cy="313932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endParaRPr lang="pt-BR" dirty="0"/>
          </a:p>
          <a:p>
            <a:endParaRPr lang="pt-BR" dirty="0"/>
          </a:p>
          <a:p>
            <a:endParaRPr lang="pt-BR" dirty="0"/>
          </a:p>
          <a:p>
            <a:endParaRPr lang="pt-BR" dirty="0"/>
          </a:p>
          <a:p>
            <a:endParaRPr lang="pt-BR" dirty="0"/>
          </a:p>
          <a:p>
            <a:endParaRPr lang="pt-BR" dirty="0"/>
          </a:p>
          <a:p>
            <a:endParaRPr lang="pt-BR" dirty="0"/>
          </a:p>
          <a:p>
            <a:endParaRPr lang="pt-BR" dirty="0"/>
          </a:p>
          <a:p>
            <a:endParaRPr lang="pt-BR" dirty="0"/>
          </a:p>
          <a:p>
            <a:endParaRPr lang="pt-BR" dirty="0"/>
          </a:p>
          <a:p>
            <a:endParaRPr lang="pt-BR" dirty="0"/>
          </a:p>
        </p:txBody>
      </p:sp>
      <p:sp>
        <p:nvSpPr>
          <p:cNvPr id="3" name="CaixaDeTexto 2">
            <a:extLst>
              <a:ext uri="{FF2B5EF4-FFF2-40B4-BE49-F238E27FC236}">
                <a16:creationId xmlns:a16="http://schemas.microsoft.com/office/drawing/2014/main" id="{62B2C46E-53FE-E8C2-C519-3DBDAB31AAA1}"/>
              </a:ext>
            </a:extLst>
          </p:cNvPr>
          <p:cNvSpPr txBox="1"/>
          <p:nvPr/>
        </p:nvSpPr>
        <p:spPr>
          <a:xfrm>
            <a:off x="103240" y="162232"/>
            <a:ext cx="12088760" cy="686341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pt-BR" sz="2000" b="1" dirty="0">
                <a:latin typeface="Arial" panose="020B0604020202020204" pitchFamily="34" charset="0"/>
                <a:cs typeface="Arial" panose="020B0604020202020204" pitchFamily="34" charset="0"/>
              </a:rPr>
              <a:t>Microagulhamento com </a:t>
            </a:r>
            <a:r>
              <a:rPr lang="pt-BR" sz="2000" b="1" dirty="0" err="1">
                <a:latin typeface="Arial" panose="020B0604020202020204" pitchFamily="34" charset="0"/>
                <a:cs typeface="Arial" panose="020B0604020202020204" pitchFamily="34" charset="0"/>
              </a:rPr>
              <a:t>Bioestimulador</a:t>
            </a:r>
            <a:r>
              <a:rPr lang="pt-BR" sz="2000" b="1" dirty="0">
                <a:latin typeface="Arial" panose="020B0604020202020204" pitchFamily="34" charset="0"/>
                <a:cs typeface="Arial" panose="020B0604020202020204" pitchFamily="34" charset="0"/>
              </a:rPr>
              <a:t> de Colágeno</a:t>
            </a:r>
          </a:p>
          <a:p>
            <a:pPr>
              <a:lnSpc>
                <a:spcPct val="150000"/>
              </a:lnSpc>
            </a:pPr>
            <a:r>
              <a:rPr lang="pt-BR" sz="2000" dirty="0">
                <a:latin typeface="Arial" panose="020B0604020202020204" pitchFamily="34" charset="0"/>
                <a:cs typeface="Arial" panose="020B0604020202020204" pitchFamily="34" charset="0"/>
              </a:rPr>
              <a:t>O microagulhamento associado ao </a:t>
            </a:r>
            <a:r>
              <a:rPr lang="pt-BR" sz="2000" dirty="0" err="1">
                <a:latin typeface="Arial" panose="020B0604020202020204" pitchFamily="34" charset="0"/>
                <a:cs typeface="Arial" panose="020B0604020202020204" pitchFamily="34" charset="0"/>
              </a:rPr>
              <a:t>bioestimulador</a:t>
            </a:r>
            <a:r>
              <a:rPr lang="pt-BR" sz="2000" dirty="0">
                <a:latin typeface="Arial" panose="020B0604020202020204" pitchFamily="34" charset="0"/>
                <a:cs typeface="Arial" panose="020B0604020202020204" pitchFamily="34" charset="0"/>
              </a:rPr>
              <a:t> de colágeno é um tratamento avançado voltado para rejuvenescimento facial, melhora da firmeza da pele e estímulo intenso de colágeno.</a:t>
            </a:r>
          </a:p>
          <a:p>
            <a:pPr>
              <a:lnSpc>
                <a:spcPct val="150000"/>
              </a:lnSpc>
            </a:pPr>
            <a:r>
              <a:rPr lang="pt-BR" sz="2000" dirty="0">
                <a:latin typeface="Arial" panose="020B0604020202020204" pitchFamily="34" charset="0"/>
                <a:cs typeface="Arial" panose="020B0604020202020204" pitchFamily="34" charset="0"/>
              </a:rPr>
              <a:t>A combinação das técnicas promove regeneração celular, melhora da textura da pele e efeito rejuvenescedor progressivo e natural.</a:t>
            </a:r>
          </a:p>
          <a:p>
            <a:pPr>
              <a:lnSpc>
                <a:spcPct val="150000"/>
              </a:lnSpc>
            </a:pPr>
            <a:endParaRPr lang="pt-BR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lnSpc>
                <a:spcPct val="150000"/>
              </a:lnSpc>
            </a:pPr>
            <a:r>
              <a:rPr lang="pt-BR" sz="2000" b="1" dirty="0">
                <a:latin typeface="Arial" panose="020B0604020202020204" pitchFamily="34" charset="0"/>
                <a:cs typeface="Arial" panose="020B0604020202020204" pitchFamily="34" charset="0"/>
              </a:rPr>
              <a:t>Como Funciona o Tratamento?</a:t>
            </a:r>
          </a:p>
          <a:p>
            <a:pPr>
              <a:lnSpc>
                <a:spcPct val="150000"/>
              </a:lnSpc>
            </a:pPr>
            <a:r>
              <a:rPr lang="pt-BR" sz="2000" dirty="0">
                <a:latin typeface="Arial" panose="020B0604020202020204" pitchFamily="34" charset="0"/>
                <a:cs typeface="Arial" panose="020B0604020202020204" pitchFamily="34" charset="0"/>
              </a:rPr>
              <a:t>O microagulhamento realiza microperfurações controladas na pele, ativando o processo natural de cicatrização e produção de colágeno.</a:t>
            </a:r>
          </a:p>
          <a:p>
            <a:pPr>
              <a:lnSpc>
                <a:spcPct val="150000"/>
              </a:lnSpc>
            </a:pPr>
            <a:r>
              <a:rPr lang="pt-BR" sz="2000" dirty="0">
                <a:latin typeface="Arial" panose="020B0604020202020204" pitchFamily="34" charset="0"/>
                <a:cs typeface="Arial" panose="020B0604020202020204" pitchFamily="34" charset="0"/>
              </a:rPr>
              <a:t>Associado ao </a:t>
            </a:r>
            <a:r>
              <a:rPr lang="pt-BR" sz="2000" dirty="0" err="1">
                <a:latin typeface="Arial" panose="020B0604020202020204" pitchFamily="34" charset="0"/>
                <a:cs typeface="Arial" panose="020B0604020202020204" pitchFamily="34" charset="0"/>
              </a:rPr>
              <a:t>bioestimulador</a:t>
            </a:r>
            <a:r>
              <a:rPr lang="pt-BR" sz="2000" dirty="0">
                <a:latin typeface="Arial" panose="020B0604020202020204" pitchFamily="34" charset="0"/>
                <a:cs typeface="Arial" panose="020B0604020202020204" pitchFamily="34" charset="0"/>
              </a:rPr>
              <a:t>, o tratamento potencializa:</a:t>
            </a:r>
            <a:br>
              <a:rPr lang="pt-BR" sz="2000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pt-BR" sz="2000" dirty="0">
                <a:latin typeface="Arial" panose="020B0604020202020204" pitchFamily="34" charset="0"/>
                <a:cs typeface="Arial" panose="020B0604020202020204" pitchFamily="34" charset="0"/>
              </a:rPr>
              <a:t>✔ Firmeza;</a:t>
            </a:r>
            <a:br>
              <a:rPr lang="pt-BR" sz="2000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pt-BR" sz="2000" dirty="0">
                <a:latin typeface="Arial" panose="020B0604020202020204" pitchFamily="34" charset="0"/>
                <a:cs typeface="Arial" panose="020B0604020202020204" pitchFamily="34" charset="0"/>
              </a:rPr>
              <a:t>✔ Elasticidade;</a:t>
            </a:r>
            <a:br>
              <a:rPr lang="pt-BR" sz="2000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pt-BR" sz="2000" dirty="0">
                <a:latin typeface="Arial" panose="020B0604020202020204" pitchFamily="34" charset="0"/>
                <a:cs typeface="Arial" panose="020B0604020202020204" pitchFamily="34" charset="0"/>
              </a:rPr>
              <a:t>✔ Sustentação da pele;</a:t>
            </a:r>
            <a:br>
              <a:rPr lang="pt-BR" sz="2000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pt-BR" sz="2000" dirty="0">
                <a:latin typeface="Arial" panose="020B0604020202020204" pitchFamily="34" charset="0"/>
                <a:cs typeface="Arial" panose="020B0604020202020204" pitchFamily="34" charset="0"/>
              </a:rPr>
              <a:t>✔ Renovação celular.</a:t>
            </a:r>
          </a:p>
          <a:p>
            <a:endParaRPr lang="pt-BR" sz="2000" dirty="0"/>
          </a:p>
        </p:txBody>
      </p:sp>
    </p:spTree>
    <p:extLst>
      <p:ext uri="{BB962C8B-B14F-4D97-AF65-F5344CB8AC3E}">
        <p14:creationId xmlns:p14="http://schemas.microsoft.com/office/powerpoint/2010/main" val="4285126071"/>
      </p:ext>
    </p:extLst>
  </p:cSld>
  <p:clrMapOvr>
    <a:masterClrMapping/>
  </p:clrMapOvr>
</p:sld>
</file>

<file path=ppt/slides/slide8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034DCCE-4D7B-F1EB-9DA4-153C1DAFE83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CaixaDeTexto 5">
            <a:extLst>
              <a:ext uri="{FF2B5EF4-FFF2-40B4-BE49-F238E27FC236}">
                <a16:creationId xmlns:a16="http://schemas.microsoft.com/office/drawing/2014/main" id="{46FCD217-4010-E0A0-11B5-217EABC42951}"/>
              </a:ext>
            </a:extLst>
          </p:cNvPr>
          <p:cNvSpPr txBox="1"/>
          <p:nvPr/>
        </p:nvSpPr>
        <p:spPr>
          <a:xfrm>
            <a:off x="2798506" y="3200089"/>
            <a:ext cx="6098458" cy="313932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endParaRPr lang="pt-BR" dirty="0"/>
          </a:p>
          <a:p>
            <a:endParaRPr lang="pt-BR" dirty="0"/>
          </a:p>
          <a:p>
            <a:endParaRPr lang="pt-BR" dirty="0"/>
          </a:p>
          <a:p>
            <a:endParaRPr lang="pt-BR" dirty="0"/>
          </a:p>
          <a:p>
            <a:endParaRPr lang="pt-BR" dirty="0"/>
          </a:p>
          <a:p>
            <a:endParaRPr lang="pt-BR" dirty="0"/>
          </a:p>
          <a:p>
            <a:endParaRPr lang="pt-BR" dirty="0"/>
          </a:p>
          <a:p>
            <a:endParaRPr lang="pt-BR" dirty="0"/>
          </a:p>
          <a:p>
            <a:endParaRPr lang="pt-BR" dirty="0"/>
          </a:p>
          <a:p>
            <a:endParaRPr lang="pt-BR" dirty="0"/>
          </a:p>
          <a:p>
            <a:endParaRPr lang="pt-BR" dirty="0"/>
          </a:p>
        </p:txBody>
      </p:sp>
      <p:sp>
        <p:nvSpPr>
          <p:cNvPr id="3" name="CaixaDeTexto 2">
            <a:extLst>
              <a:ext uri="{FF2B5EF4-FFF2-40B4-BE49-F238E27FC236}">
                <a16:creationId xmlns:a16="http://schemas.microsoft.com/office/drawing/2014/main" id="{C080DBA3-2041-36B0-19CF-0E1BF33A9982}"/>
              </a:ext>
            </a:extLst>
          </p:cNvPr>
          <p:cNvSpPr txBox="1"/>
          <p:nvPr/>
        </p:nvSpPr>
        <p:spPr>
          <a:xfrm>
            <a:off x="0" y="-162232"/>
            <a:ext cx="12192000" cy="778674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pt-BR" sz="2000" b="1" dirty="0">
                <a:latin typeface="Arial" panose="020B0604020202020204" pitchFamily="34" charset="0"/>
                <a:cs typeface="Arial" panose="020B0604020202020204" pitchFamily="34" charset="0"/>
              </a:rPr>
              <a:t>Principais Indicações</a:t>
            </a:r>
          </a:p>
          <a:p>
            <a:pPr>
              <a:lnSpc>
                <a:spcPct val="150000"/>
              </a:lnSpc>
            </a:pPr>
            <a:r>
              <a:rPr lang="pt-BR" sz="2000" dirty="0">
                <a:latin typeface="Arial" panose="020B0604020202020204" pitchFamily="34" charset="0"/>
                <a:cs typeface="Arial" panose="020B0604020202020204" pitchFamily="34" charset="0"/>
              </a:rPr>
              <a:t>✔ Flacidez facial;</a:t>
            </a:r>
            <a:br>
              <a:rPr lang="pt-BR" sz="2000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pt-BR" sz="2000" dirty="0">
                <a:latin typeface="Arial" panose="020B0604020202020204" pitchFamily="34" charset="0"/>
                <a:cs typeface="Arial" panose="020B0604020202020204" pitchFamily="34" charset="0"/>
              </a:rPr>
              <a:t>✔ Linhas finas e rugas;</a:t>
            </a:r>
            <a:br>
              <a:rPr lang="pt-BR" sz="2000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pt-BR" sz="2000" dirty="0">
                <a:latin typeface="Arial" panose="020B0604020202020204" pitchFamily="34" charset="0"/>
                <a:cs typeface="Arial" panose="020B0604020202020204" pitchFamily="34" charset="0"/>
              </a:rPr>
              <a:t>✔ Poros dilatados;</a:t>
            </a:r>
            <a:br>
              <a:rPr lang="pt-BR" sz="2000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pt-BR" sz="2000" dirty="0">
                <a:latin typeface="Arial" panose="020B0604020202020204" pitchFamily="34" charset="0"/>
                <a:cs typeface="Arial" panose="020B0604020202020204" pitchFamily="34" charset="0"/>
              </a:rPr>
              <a:t>✔ Cicatrizes de acne;</a:t>
            </a:r>
            <a:br>
              <a:rPr lang="pt-BR" sz="2000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pt-BR" sz="2000" dirty="0">
                <a:latin typeface="Arial" panose="020B0604020202020204" pitchFamily="34" charset="0"/>
                <a:cs typeface="Arial" panose="020B0604020202020204" pitchFamily="34" charset="0"/>
              </a:rPr>
              <a:t>✔ Textura irregular da pele;</a:t>
            </a:r>
            <a:br>
              <a:rPr lang="pt-BR" sz="2000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pt-BR" sz="2000" dirty="0">
                <a:latin typeface="Arial" panose="020B0604020202020204" pitchFamily="34" charset="0"/>
                <a:cs typeface="Arial" panose="020B0604020202020204" pitchFamily="34" charset="0"/>
              </a:rPr>
              <a:t>✔ Rejuvenescimento facial;</a:t>
            </a:r>
            <a:br>
              <a:rPr lang="pt-BR" sz="2000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pt-BR" sz="2000" dirty="0">
                <a:latin typeface="Arial" panose="020B0604020202020204" pitchFamily="34" charset="0"/>
                <a:cs typeface="Arial" panose="020B0604020202020204" pitchFamily="34" charset="0"/>
              </a:rPr>
              <a:t>✔ Prevenção do envelhecimento precoce.</a:t>
            </a:r>
          </a:p>
          <a:p>
            <a:pPr>
              <a:lnSpc>
                <a:spcPct val="150000"/>
              </a:lnSpc>
            </a:pPr>
            <a:r>
              <a:rPr lang="pt-BR" sz="2000" b="1" dirty="0">
                <a:latin typeface="Arial" panose="020B0604020202020204" pitchFamily="34" charset="0"/>
                <a:cs typeface="Arial" panose="020B0604020202020204" pitchFamily="34" charset="0"/>
              </a:rPr>
              <a:t>Benefícios do Tratamento</a:t>
            </a:r>
          </a:p>
          <a:p>
            <a:pPr>
              <a:lnSpc>
                <a:spcPct val="150000"/>
              </a:lnSpc>
            </a:pPr>
            <a:r>
              <a:rPr lang="pt-BR" sz="2000" dirty="0">
                <a:latin typeface="Arial" panose="020B0604020202020204" pitchFamily="34" charset="0"/>
                <a:cs typeface="Arial" panose="020B0604020202020204" pitchFamily="34" charset="0"/>
              </a:rPr>
              <a:t>✔ Estímulo intenso de colágeno;</a:t>
            </a:r>
            <a:br>
              <a:rPr lang="pt-BR" sz="2000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pt-BR" sz="2000" dirty="0">
                <a:latin typeface="Arial" panose="020B0604020202020204" pitchFamily="34" charset="0"/>
                <a:cs typeface="Arial" panose="020B0604020202020204" pitchFamily="34" charset="0"/>
              </a:rPr>
              <a:t>✔ Melhora da firmeza e elasticidade;</a:t>
            </a:r>
            <a:br>
              <a:rPr lang="pt-BR" sz="2000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pt-BR" sz="2000" dirty="0">
                <a:latin typeface="Arial" panose="020B0604020202020204" pitchFamily="34" charset="0"/>
                <a:cs typeface="Arial" panose="020B0604020202020204" pitchFamily="34" charset="0"/>
              </a:rPr>
              <a:t>✔ Redução de linhas finas;</a:t>
            </a:r>
            <a:br>
              <a:rPr lang="pt-BR" sz="2000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pt-BR" sz="2000" dirty="0">
                <a:latin typeface="Arial" panose="020B0604020202020204" pitchFamily="34" charset="0"/>
                <a:cs typeface="Arial" panose="020B0604020202020204" pitchFamily="34" charset="0"/>
              </a:rPr>
              <a:t>✔ Pele mais uniforme e iluminada;</a:t>
            </a:r>
            <a:br>
              <a:rPr lang="pt-BR" sz="2000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pt-BR" sz="2000" dirty="0">
                <a:latin typeface="Arial" panose="020B0604020202020204" pitchFamily="34" charset="0"/>
                <a:cs typeface="Arial" panose="020B0604020202020204" pitchFamily="34" charset="0"/>
              </a:rPr>
              <a:t>✔ Rejuvenescimento natural;</a:t>
            </a:r>
            <a:br>
              <a:rPr lang="pt-BR" sz="2000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pt-BR" sz="2000" dirty="0">
                <a:latin typeface="Arial" panose="020B0604020202020204" pitchFamily="34" charset="0"/>
                <a:cs typeface="Arial" panose="020B0604020202020204" pitchFamily="34" charset="0"/>
              </a:rPr>
              <a:t>✔ Melhora da textura e viço da pele.</a:t>
            </a:r>
          </a:p>
          <a:p>
            <a:pPr>
              <a:lnSpc>
                <a:spcPct val="150000"/>
              </a:lnSpc>
            </a:pPr>
            <a:endParaRPr lang="pt-BR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pt-BR" sz="2000" dirty="0"/>
          </a:p>
        </p:txBody>
      </p:sp>
    </p:spTree>
    <p:extLst>
      <p:ext uri="{BB962C8B-B14F-4D97-AF65-F5344CB8AC3E}">
        <p14:creationId xmlns:p14="http://schemas.microsoft.com/office/powerpoint/2010/main" val="2671071095"/>
      </p:ext>
    </p:extLst>
  </p:cSld>
  <p:clrMapOvr>
    <a:masterClrMapping/>
  </p:clrMapOvr>
</p:sld>
</file>

<file path=ppt/slides/slide8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D03AF88-D504-0B5B-5318-378B62AE6AE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CaixaDeTexto 5">
            <a:extLst>
              <a:ext uri="{FF2B5EF4-FFF2-40B4-BE49-F238E27FC236}">
                <a16:creationId xmlns:a16="http://schemas.microsoft.com/office/drawing/2014/main" id="{3B8A8B3F-A684-5690-AC4D-921D4DEEB570}"/>
              </a:ext>
            </a:extLst>
          </p:cNvPr>
          <p:cNvSpPr txBox="1"/>
          <p:nvPr/>
        </p:nvSpPr>
        <p:spPr>
          <a:xfrm>
            <a:off x="2798506" y="3200089"/>
            <a:ext cx="6098458" cy="313932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endParaRPr lang="pt-BR" dirty="0"/>
          </a:p>
          <a:p>
            <a:endParaRPr lang="pt-BR" dirty="0"/>
          </a:p>
          <a:p>
            <a:endParaRPr lang="pt-BR" dirty="0"/>
          </a:p>
          <a:p>
            <a:endParaRPr lang="pt-BR" dirty="0"/>
          </a:p>
          <a:p>
            <a:endParaRPr lang="pt-BR" dirty="0"/>
          </a:p>
          <a:p>
            <a:endParaRPr lang="pt-BR" dirty="0"/>
          </a:p>
          <a:p>
            <a:endParaRPr lang="pt-BR" dirty="0"/>
          </a:p>
          <a:p>
            <a:endParaRPr lang="pt-BR" dirty="0"/>
          </a:p>
          <a:p>
            <a:endParaRPr lang="pt-BR" dirty="0"/>
          </a:p>
          <a:p>
            <a:endParaRPr lang="pt-BR" dirty="0"/>
          </a:p>
          <a:p>
            <a:endParaRPr lang="pt-BR" dirty="0"/>
          </a:p>
        </p:txBody>
      </p:sp>
      <p:sp>
        <p:nvSpPr>
          <p:cNvPr id="3" name="CaixaDeTexto 2">
            <a:extLst>
              <a:ext uri="{FF2B5EF4-FFF2-40B4-BE49-F238E27FC236}">
                <a16:creationId xmlns:a16="http://schemas.microsoft.com/office/drawing/2014/main" id="{B884F446-C0E9-FC05-F460-D52DCBC426D3}"/>
              </a:ext>
            </a:extLst>
          </p:cNvPr>
          <p:cNvSpPr txBox="1"/>
          <p:nvPr/>
        </p:nvSpPr>
        <p:spPr>
          <a:xfrm>
            <a:off x="-1" y="-162232"/>
            <a:ext cx="8495071" cy="726808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endParaRPr lang="pt-BR" sz="2000" b="1" dirty="0"/>
          </a:p>
          <a:p>
            <a:pPr>
              <a:lnSpc>
                <a:spcPct val="150000"/>
              </a:lnSpc>
            </a:pPr>
            <a:r>
              <a:rPr lang="pt-BR" sz="2000" b="1" dirty="0" err="1">
                <a:latin typeface="Arial" panose="020B0604020202020204" pitchFamily="34" charset="0"/>
                <a:cs typeface="Arial" panose="020B0604020202020204" pitchFamily="34" charset="0"/>
              </a:rPr>
              <a:t>Bioestimuladores</a:t>
            </a:r>
            <a:r>
              <a:rPr lang="pt-BR" sz="2000" b="1" dirty="0">
                <a:latin typeface="Arial" panose="020B0604020202020204" pitchFamily="34" charset="0"/>
                <a:cs typeface="Arial" panose="020B0604020202020204" pitchFamily="34" charset="0"/>
              </a:rPr>
              <a:t> Mais Utilizados</a:t>
            </a:r>
          </a:p>
          <a:p>
            <a:pPr>
              <a:lnSpc>
                <a:spcPct val="150000"/>
              </a:lnSpc>
            </a:pPr>
            <a:r>
              <a:rPr lang="pt-BR" sz="2000" dirty="0">
                <a:latin typeface="Arial" panose="020B0604020202020204" pitchFamily="34" charset="0"/>
                <a:cs typeface="Arial" panose="020B0604020202020204" pitchFamily="34" charset="0"/>
              </a:rPr>
              <a:t>Conforme avaliação profissional, podem ser utilizados:</a:t>
            </a:r>
            <a:br>
              <a:rPr lang="pt-BR" sz="2000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pt-BR" sz="2000" dirty="0">
                <a:latin typeface="Arial" panose="020B0604020202020204" pitchFamily="34" charset="0"/>
                <a:cs typeface="Arial" panose="020B0604020202020204" pitchFamily="34" charset="0"/>
              </a:rPr>
              <a:t>✔ PDRN;</a:t>
            </a:r>
            <a:br>
              <a:rPr lang="pt-BR" sz="2000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pt-BR" sz="2000" dirty="0">
                <a:latin typeface="Arial" panose="020B0604020202020204" pitchFamily="34" charset="0"/>
                <a:cs typeface="Arial" panose="020B0604020202020204" pitchFamily="34" charset="0"/>
              </a:rPr>
              <a:t>✔ </a:t>
            </a:r>
            <a:r>
              <a:rPr lang="pt-BR" sz="2000" dirty="0" err="1">
                <a:latin typeface="Arial" panose="020B0604020202020204" pitchFamily="34" charset="0"/>
                <a:cs typeface="Arial" panose="020B0604020202020204" pitchFamily="34" charset="0"/>
              </a:rPr>
              <a:t>Exossomos</a:t>
            </a:r>
            <a:r>
              <a:rPr lang="pt-BR" sz="2000" dirty="0">
                <a:latin typeface="Arial" panose="020B0604020202020204" pitchFamily="34" charset="0"/>
                <a:cs typeface="Arial" panose="020B0604020202020204" pitchFamily="34" charset="0"/>
              </a:rPr>
              <a:t>;</a:t>
            </a:r>
            <a:br>
              <a:rPr lang="pt-BR" sz="2000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pt-BR" sz="2000" dirty="0">
                <a:latin typeface="Arial" panose="020B0604020202020204" pitchFamily="34" charset="0"/>
                <a:cs typeface="Arial" panose="020B0604020202020204" pitchFamily="34" charset="0"/>
              </a:rPr>
              <a:t>✔ Ácido polilático;</a:t>
            </a:r>
            <a:br>
              <a:rPr lang="pt-BR" sz="2000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pt-BR" sz="2000" dirty="0">
                <a:latin typeface="Arial" panose="020B0604020202020204" pitchFamily="34" charset="0"/>
                <a:cs typeface="Arial" panose="020B0604020202020204" pitchFamily="34" charset="0"/>
              </a:rPr>
              <a:t>✔ </a:t>
            </a:r>
            <a:r>
              <a:rPr lang="pt-BR" sz="2000" dirty="0" err="1">
                <a:latin typeface="Arial" panose="020B0604020202020204" pitchFamily="34" charset="0"/>
                <a:cs typeface="Arial" panose="020B0604020202020204" pitchFamily="34" charset="0"/>
              </a:rPr>
              <a:t>NanoHidroxiapatita</a:t>
            </a:r>
            <a:r>
              <a:rPr lang="pt-BR" sz="2000" dirty="0">
                <a:latin typeface="Arial" panose="020B0604020202020204" pitchFamily="34" charset="0"/>
                <a:cs typeface="Arial" panose="020B0604020202020204" pitchFamily="34" charset="0"/>
              </a:rPr>
              <a:t> de cálcio;</a:t>
            </a:r>
            <a:br>
              <a:rPr lang="pt-BR" sz="2000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pt-BR" sz="2000" dirty="0">
                <a:latin typeface="Arial" panose="020B0604020202020204" pitchFamily="34" charset="0"/>
                <a:cs typeface="Arial" panose="020B0604020202020204" pitchFamily="34" charset="0"/>
              </a:rPr>
              <a:t>✔ Silício orgânico;</a:t>
            </a:r>
            <a:br>
              <a:rPr lang="pt-BR" sz="2000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pt-BR" sz="2000" dirty="0">
                <a:latin typeface="Arial" panose="020B0604020202020204" pitchFamily="34" charset="0"/>
                <a:cs typeface="Arial" panose="020B0604020202020204" pitchFamily="34" charset="0"/>
              </a:rPr>
              <a:t>✔ Fatores de crescimento.</a:t>
            </a:r>
          </a:p>
          <a:p>
            <a:pPr>
              <a:lnSpc>
                <a:spcPct val="150000"/>
              </a:lnSpc>
            </a:pPr>
            <a:endParaRPr lang="pt-BR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lnSpc>
                <a:spcPct val="150000"/>
              </a:lnSpc>
            </a:pPr>
            <a:r>
              <a:rPr lang="pt-BR" sz="2000" b="1" dirty="0">
                <a:latin typeface="Arial" panose="020B0604020202020204" pitchFamily="34" charset="0"/>
                <a:cs typeface="Arial" panose="020B0604020202020204" pitchFamily="34" charset="0"/>
              </a:rPr>
              <a:t>Sugestão de Protocolo</a:t>
            </a:r>
          </a:p>
          <a:p>
            <a:pPr>
              <a:lnSpc>
                <a:spcPct val="150000"/>
              </a:lnSpc>
            </a:pPr>
            <a:r>
              <a:rPr lang="pt-BR" sz="2000" dirty="0">
                <a:latin typeface="Arial" panose="020B0604020202020204" pitchFamily="34" charset="0"/>
                <a:cs typeface="Arial" panose="020B0604020202020204" pitchFamily="34" charset="0"/>
              </a:rPr>
              <a:t>3 a 5 sessões</a:t>
            </a:r>
            <a:br>
              <a:rPr lang="pt-BR" sz="2000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pt-BR" sz="2000" dirty="0">
                <a:latin typeface="Arial" panose="020B0604020202020204" pitchFamily="34" charset="0"/>
                <a:cs typeface="Arial" panose="020B0604020202020204" pitchFamily="34" charset="0"/>
              </a:rPr>
              <a:t> Intervalo médio de 30 dias entre as sessões</a:t>
            </a:r>
          </a:p>
          <a:p>
            <a:pPr>
              <a:lnSpc>
                <a:spcPct val="150000"/>
              </a:lnSpc>
            </a:pPr>
            <a:r>
              <a:rPr lang="pt-BR" sz="2000" dirty="0">
                <a:latin typeface="Arial" panose="020B0604020202020204" pitchFamily="34" charset="0"/>
                <a:cs typeface="Arial" panose="020B0604020202020204" pitchFamily="34" charset="0"/>
              </a:rPr>
              <a:t>Os resultados são progressivos, com melhora contínua da pele ao longo dos meses devido ao estímulo de colágeno.</a:t>
            </a:r>
          </a:p>
          <a:p>
            <a:pPr>
              <a:lnSpc>
                <a:spcPct val="150000"/>
              </a:lnSpc>
            </a:pPr>
            <a:endParaRPr lang="pt-BR" sz="2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88988651"/>
      </p:ext>
    </p:extLst>
  </p:cSld>
  <p:clrMapOvr>
    <a:masterClrMapping/>
  </p:clrMapOvr>
</p:sld>
</file>

<file path=ppt/slides/slide8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E3C61C5-DCC6-B39A-3AA0-CA77D5DF6B7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CaixaDeTexto 5">
            <a:extLst>
              <a:ext uri="{FF2B5EF4-FFF2-40B4-BE49-F238E27FC236}">
                <a16:creationId xmlns:a16="http://schemas.microsoft.com/office/drawing/2014/main" id="{F0A4C494-EC8B-0FA4-DC82-BFFDCFE6024B}"/>
              </a:ext>
            </a:extLst>
          </p:cNvPr>
          <p:cNvSpPr txBox="1"/>
          <p:nvPr/>
        </p:nvSpPr>
        <p:spPr>
          <a:xfrm>
            <a:off x="2798506" y="3200089"/>
            <a:ext cx="6098458" cy="313932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endParaRPr lang="pt-BR" dirty="0"/>
          </a:p>
          <a:p>
            <a:endParaRPr lang="pt-BR" dirty="0"/>
          </a:p>
          <a:p>
            <a:endParaRPr lang="pt-BR" dirty="0"/>
          </a:p>
          <a:p>
            <a:endParaRPr lang="pt-BR" dirty="0"/>
          </a:p>
          <a:p>
            <a:endParaRPr lang="pt-BR" dirty="0"/>
          </a:p>
          <a:p>
            <a:endParaRPr lang="pt-BR" dirty="0"/>
          </a:p>
          <a:p>
            <a:endParaRPr lang="pt-BR" dirty="0"/>
          </a:p>
          <a:p>
            <a:endParaRPr lang="pt-BR" dirty="0"/>
          </a:p>
          <a:p>
            <a:endParaRPr lang="pt-BR" dirty="0"/>
          </a:p>
          <a:p>
            <a:endParaRPr lang="pt-BR" dirty="0"/>
          </a:p>
          <a:p>
            <a:endParaRPr lang="pt-BR" dirty="0"/>
          </a:p>
        </p:txBody>
      </p:sp>
      <p:sp>
        <p:nvSpPr>
          <p:cNvPr id="3" name="CaixaDeTexto 2">
            <a:extLst>
              <a:ext uri="{FF2B5EF4-FFF2-40B4-BE49-F238E27FC236}">
                <a16:creationId xmlns:a16="http://schemas.microsoft.com/office/drawing/2014/main" id="{17271802-1BD7-F487-FCFA-0E73AB0ECDC1}"/>
              </a:ext>
            </a:extLst>
          </p:cNvPr>
          <p:cNvSpPr txBox="1"/>
          <p:nvPr/>
        </p:nvSpPr>
        <p:spPr>
          <a:xfrm>
            <a:off x="-1" y="-162232"/>
            <a:ext cx="11857704" cy="865307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endParaRPr lang="pt-BR" sz="2000" b="1" dirty="0"/>
          </a:p>
          <a:p>
            <a:pPr>
              <a:lnSpc>
                <a:spcPct val="150000"/>
              </a:lnSpc>
            </a:pPr>
            <a:r>
              <a:rPr lang="pt-BR" sz="2000" b="1" dirty="0">
                <a:latin typeface="Arial" panose="020B0604020202020204" pitchFamily="34" charset="0"/>
                <a:cs typeface="Arial" panose="020B0604020202020204" pitchFamily="34" charset="0"/>
              </a:rPr>
              <a:t>Resultados Esperados</a:t>
            </a:r>
          </a:p>
          <a:p>
            <a:pPr>
              <a:lnSpc>
                <a:spcPct val="150000"/>
              </a:lnSpc>
            </a:pPr>
            <a:r>
              <a:rPr lang="pt-BR" sz="2000" dirty="0">
                <a:latin typeface="Arial" panose="020B0604020202020204" pitchFamily="34" charset="0"/>
                <a:cs typeface="Arial" panose="020B0604020202020204" pitchFamily="34" charset="0"/>
              </a:rPr>
              <a:t>- Primeiras semanas:</a:t>
            </a:r>
            <a:br>
              <a:rPr lang="pt-BR" sz="2000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pt-BR" sz="2000" dirty="0">
                <a:latin typeface="Arial" panose="020B0604020202020204" pitchFamily="34" charset="0"/>
                <a:cs typeface="Arial" panose="020B0604020202020204" pitchFamily="34" charset="0"/>
              </a:rPr>
              <a:t>Pele mais viçosa, hidratada e uniforme.</a:t>
            </a:r>
          </a:p>
          <a:p>
            <a:pPr>
              <a:lnSpc>
                <a:spcPct val="150000"/>
              </a:lnSpc>
            </a:pPr>
            <a:r>
              <a:rPr lang="pt-BR" sz="2000" dirty="0">
                <a:latin typeface="Arial" panose="020B0604020202020204" pitchFamily="34" charset="0"/>
                <a:cs typeface="Arial" panose="020B0604020202020204" pitchFamily="34" charset="0"/>
              </a:rPr>
              <a:t>-  Entre 30 e 90 dias:</a:t>
            </a:r>
            <a:br>
              <a:rPr lang="pt-BR" sz="2000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pt-BR" sz="2000" dirty="0">
                <a:latin typeface="Arial" panose="020B0604020202020204" pitchFamily="34" charset="0"/>
                <a:cs typeface="Arial" panose="020B0604020202020204" pitchFamily="34" charset="0"/>
              </a:rPr>
              <a:t>Aumento da firmeza, melhora da textura e redução de linhas finas.</a:t>
            </a:r>
          </a:p>
          <a:p>
            <a:pPr>
              <a:lnSpc>
                <a:spcPct val="150000"/>
              </a:lnSpc>
            </a:pPr>
            <a:r>
              <a:rPr lang="pt-BR" sz="2000" dirty="0">
                <a:latin typeface="Arial" panose="020B0604020202020204" pitchFamily="34" charset="0"/>
                <a:cs typeface="Arial" panose="020B0604020202020204" pitchFamily="34" charset="0"/>
              </a:rPr>
              <a:t>-  Resultados progressivos:</a:t>
            </a:r>
            <a:br>
              <a:rPr lang="pt-BR" sz="2000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pt-BR" sz="2000" dirty="0">
                <a:latin typeface="Arial" panose="020B0604020202020204" pitchFamily="34" charset="0"/>
                <a:cs typeface="Arial" panose="020B0604020202020204" pitchFamily="34" charset="0"/>
              </a:rPr>
              <a:t>Rejuvenescimento natural e melhora global da qualidade da pele.</a:t>
            </a:r>
          </a:p>
          <a:p>
            <a:pPr>
              <a:lnSpc>
                <a:spcPct val="150000"/>
              </a:lnSpc>
            </a:pPr>
            <a:br>
              <a:rPr lang="pt-BR" sz="2000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pt-BR" sz="2000" b="1" dirty="0">
                <a:latin typeface="Arial" panose="020B0604020202020204" pitchFamily="34" charset="0"/>
                <a:cs typeface="Arial" panose="020B0604020202020204" pitchFamily="34" charset="0"/>
              </a:rPr>
              <a:t>Cuidados Pós-Procedimento</a:t>
            </a:r>
          </a:p>
          <a:p>
            <a:pPr>
              <a:lnSpc>
                <a:spcPct val="150000"/>
              </a:lnSpc>
            </a:pPr>
            <a:r>
              <a:rPr lang="pt-BR" sz="2000" dirty="0">
                <a:latin typeface="Arial" panose="020B0604020202020204" pitchFamily="34" charset="0"/>
                <a:cs typeface="Arial" panose="020B0604020202020204" pitchFamily="34" charset="0"/>
              </a:rPr>
              <a:t>✔ Uso diário de protetor solar;</a:t>
            </a:r>
            <a:br>
              <a:rPr lang="pt-BR" sz="2000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pt-BR" sz="2000" dirty="0">
                <a:latin typeface="Arial" panose="020B0604020202020204" pitchFamily="34" charset="0"/>
                <a:cs typeface="Arial" panose="020B0604020202020204" pitchFamily="34" charset="0"/>
              </a:rPr>
              <a:t>✔ Evitar exposição solar;</a:t>
            </a:r>
            <a:br>
              <a:rPr lang="pt-BR" sz="2000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pt-BR" sz="2000" dirty="0">
                <a:latin typeface="Arial" panose="020B0604020202020204" pitchFamily="34" charset="0"/>
                <a:cs typeface="Arial" panose="020B0604020202020204" pitchFamily="34" charset="0"/>
              </a:rPr>
              <a:t>✔ Manter hidratação adequada;</a:t>
            </a:r>
            <a:br>
              <a:rPr lang="pt-BR" sz="2000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pt-BR" sz="2000" dirty="0">
                <a:latin typeface="Arial" panose="020B0604020202020204" pitchFamily="34" charset="0"/>
                <a:cs typeface="Arial" panose="020B0604020202020204" pitchFamily="34" charset="0"/>
              </a:rPr>
              <a:t>✔ Evitar uso de ácidos sem orientação;</a:t>
            </a:r>
            <a:br>
              <a:rPr lang="pt-BR" sz="2000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pt-BR" sz="2000" dirty="0">
                <a:latin typeface="Arial" panose="020B0604020202020204" pitchFamily="34" charset="0"/>
                <a:cs typeface="Arial" panose="020B0604020202020204" pitchFamily="34" charset="0"/>
              </a:rPr>
              <a:t>✔ Seguir corretamente as recomendações profissionais.</a:t>
            </a:r>
          </a:p>
          <a:p>
            <a:pPr>
              <a:lnSpc>
                <a:spcPct val="150000"/>
              </a:lnSpc>
            </a:pPr>
            <a:br>
              <a:rPr lang="pt-BR" sz="2000" dirty="0">
                <a:latin typeface="Arial" panose="020B0604020202020204" pitchFamily="34" charset="0"/>
                <a:cs typeface="Arial" panose="020B0604020202020204" pitchFamily="34" charset="0"/>
              </a:rPr>
            </a:br>
            <a:endParaRPr lang="pt-BR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lnSpc>
                <a:spcPct val="150000"/>
              </a:lnSpc>
            </a:pPr>
            <a:endParaRPr lang="pt-BR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lnSpc>
                <a:spcPct val="150000"/>
              </a:lnSpc>
            </a:pPr>
            <a:endParaRPr lang="pt-BR" sz="2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64269667"/>
      </p:ext>
    </p:extLst>
  </p:cSld>
  <p:clrMapOvr>
    <a:masterClrMapping/>
  </p:clrMapOvr>
</p:sld>
</file>

<file path=ppt/slides/slide8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08DD93A-9EFC-A56D-DB77-8DFE5B93B4E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CaixaDeTexto 5">
            <a:extLst>
              <a:ext uri="{FF2B5EF4-FFF2-40B4-BE49-F238E27FC236}">
                <a16:creationId xmlns:a16="http://schemas.microsoft.com/office/drawing/2014/main" id="{5FD3361A-B82F-CDDE-8A2E-A94F4EABC98B}"/>
              </a:ext>
            </a:extLst>
          </p:cNvPr>
          <p:cNvSpPr txBox="1"/>
          <p:nvPr/>
        </p:nvSpPr>
        <p:spPr>
          <a:xfrm>
            <a:off x="2798506" y="3200089"/>
            <a:ext cx="6098458" cy="313932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endParaRPr lang="pt-BR" dirty="0"/>
          </a:p>
          <a:p>
            <a:endParaRPr lang="pt-BR" dirty="0"/>
          </a:p>
          <a:p>
            <a:endParaRPr lang="pt-BR" dirty="0"/>
          </a:p>
          <a:p>
            <a:endParaRPr lang="pt-BR" dirty="0"/>
          </a:p>
          <a:p>
            <a:endParaRPr lang="pt-BR" dirty="0"/>
          </a:p>
          <a:p>
            <a:endParaRPr lang="pt-BR" dirty="0"/>
          </a:p>
          <a:p>
            <a:endParaRPr lang="pt-BR" dirty="0"/>
          </a:p>
          <a:p>
            <a:endParaRPr lang="pt-BR" dirty="0"/>
          </a:p>
          <a:p>
            <a:endParaRPr lang="pt-BR" dirty="0"/>
          </a:p>
          <a:p>
            <a:endParaRPr lang="pt-BR" dirty="0"/>
          </a:p>
          <a:p>
            <a:endParaRPr lang="pt-BR" dirty="0"/>
          </a:p>
        </p:txBody>
      </p:sp>
      <p:sp>
        <p:nvSpPr>
          <p:cNvPr id="3" name="CaixaDeTexto 2">
            <a:extLst>
              <a:ext uri="{FF2B5EF4-FFF2-40B4-BE49-F238E27FC236}">
                <a16:creationId xmlns:a16="http://schemas.microsoft.com/office/drawing/2014/main" id="{6DBD9B41-0E31-DBD5-A0D8-2C6B11D63874}"/>
              </a:ext>
            </a:extLst>
          </p:cNvPr>
          <p:cNvSpPr txBox="1"/>
          <p:nvPr/>
        </p:nvSpPr>
        <p:spPr>
          <a:xfrm>
            <a:off x="-1" y="-383458"/>
            <a:ext cx="12192001" cy="726808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endParaRPr lang="pt-BR" sz="2000" b="1" dirty="0"/>
          </a:p>
          <a:p>
            <a:pPr>
              <a:lnSpc>
                <a:spcPct val="150000"/>
              </a:lnSpc>
            </a:pPr>
            <a:r>
              <a:rPr lang="pt-BR" sz="2000" b="1" dirty="0">
                <a:latin typeface="Arial" panose="020B0604020202020204" pitchFamily="34" charset="0"/>
                <a:cs typeface="Arial" panose="020B0604020202020204" pitchFamily="34" charset="0"/>
              </a:rPr>
              <a:t>Microagulhamento com </a:t>
            </a:r>
            <a:r>
              <a:rPr lang="pt-BR" sz="2000" b="1" dirty="0" err="1">
                <a:latin typeface="Arial" panose="020B0604020202020204" pitchFamily="34" charset="0"/>
                <a:cs typeface="Arial" panose="020B0604020202020204" pitchFamily="34" charset="0"/>
              </a:rPr>
              <a:t>Drug</a:t>
            </a:r>
            <a:r>
              <a:rPr lang="pt-BR" sz="2000" b="1" dirty="0">
                <a:latin typeface="Arial" panose="020B0604020202020204" pitchFamily="34" charset="0"/>
                <a:cs typeface="Arial" panose="020B0604020202020204" pitchFamily="34" charset="0"/>
              </a:rPr>
              <a:t> Delivery Capilar</a:t>
            </a:r>
          </a:p>
          <a:p>
            <a:pPr>
              <a:lnSpc>
                <a:spcPct val="150000"/>
              </a:lnSpc>
            </a:pPr>
            <a:r>
              <a:rPr lang="pt-BR" sz="2000" b="1" dirty="0">
                <a:latin typeface="Arial" panose="020B0604020202020204" pitchFamily="34" charset="0"/>
                <a:cs typeface="Arial" panose="020B0604020202020204" pitchFamily="34" charset="0"/>
              </a:rPr>
              <a:t>Objetivo</a:t>
            </a:r>
          </a:p>
          <a:p>
            <a:pPr>
              <a:lnSpc>
                <a:spcPct val="150000"/>
              </a:lnSpc>
            </a:pPr>
            <a:r>
              <a:rPr lang="pt-BR" sz="2000" dirty="0">
                <a:latin typeface="Arial" panose="020B0604020202020204" pitchFamily="34" charset="0"/>
                <a:cs typeface="Arial" panose="020B0604020202020204" pitchFamily="34" charset="0"/>
              </a:rPr>
              <a:t>Estimular crescimento capilar, melhorar vascularização do couro cabeludo, reduzir queda e aumentar densidade dos fios.</a:t>
            </a:r>
          </a:p>
          <a:p>
            <a:pPr>
              <a:lnSpc>
                <a:spcPct val="150000"/>
              </a:lnSpc>
            </a:pPr>
            <a:r>
              <a:rPr lang="pt-BR" sz="2000" b="1" dirty="0">
                <a:latin typeface="Arial" panose="020B0604020202020204" pitchFamily="34" charset="0"/>
                <a:cs typeface="Arial" panose="020B0604020202020204" pitchFamily="34" charset="0"/>
              </a:rPr>
              <a:t>Ativos sugeridos para </a:t>
            </a:r>
            <a:r>
              <a:rPr lang="pt-BR" sz="2000" b="1" dirty="0" err="1">
                <a:latin typeface="Arial" panose="020B0604020202020204" pitchFamily="34" charset="0"/>
                <a:cs typeface="Arial" panose="020B0604020202020204" pitchFamily="34" charset="0"/>
              </a:rPr>
              <a:t>Drug</a:t>
            </a:r>
            <a:r>
              <a:rPr lang="pt-BR" sz="2000" b="1" dirty="0">
                <a:latin typeface="Arial" panose="020B0604020202020204" pitchFamily="34" charset="0"/>
                <a:cs typeface="Arial" panose="020B0604020202020204" pitchFamily="34" charset="0"/>
              </a:rPr>
              <a:t> Delivery Capilar</a:t>
            </a:r>
          </a:p>
          <a:p>
            <a:pPr>
              <a:lnSpc>
                <a:spcPct val="150000"/>
              </a:lnSpc>
            </a:pPr>
            <a:r>
              <a:rPr lang="pt-BR" sz="2000" dirty="0">
                <a:latin typeface="Arial" panose="020B0604020202020204" pitchFamily="34" charset="0"/>
                <a:cs typeface="Arial" panose="020B0604020202020204" pitchFamily="34" charset="0"/>
              </a:rPr>
              <a:t>Fatores de Crescimento Capilar (IGF, VEGF, </a:t>
            </a:r>
            <a:r>
              <a:rPr lang="pt-BR" sz="2000" dirty="0" err="1">
                <a:latin typeface="Arial" panose="020B0604020202020204" pitchFamily="34" charset="0"/>
                <a:cs typeface="Arial" panose="020B0604020202020204" pitchFamily="34" charset="0"/>
              </a:rPr>
              <a:t>bFGF</a:t>
            </a:r>
            <a:r>
              <a:rPr lang="pt-BR" sz="2000" dirty="0">
                <a:latin typeface="Arial" panose="020B0604020202020204" pitchFamily="34" charset="0"/>
                <a:cs typeface="Arial" panose="020B0604020202020204" pitchFamily="34" charset="0"/>
              </a:rPr>
              <a:t>) </a:t>
            </a:r>
          </a:p>
          <a:p>
            <a:pPr>
              <a:lnSpc>
                <a:spcPct val="150000"/>
              </a:lnSpc>
            </a:pPr>
            <a:r>
              <a:rPr lang="pt-BR" sz="2000" dirty="0" err="1">
                <a:latin typeface="Arial" panose="020B0604020202020204" pitchFamily="34" charset="0"/>
                <a:cs typeface="Arial" panose="020B0604020202020204" pitchFamily="34" charset="0"/>
              </a:rPr>
              <a:t>Exossomos</a:t>
            </a:r>
            <a:r>
              <a:rPr lang="pt-BR" sz="2000" dirty="0">
                <a:latin typeface="Arial" panose="020B0604020202020204" pitchFamily="34" charset="0"/>
                <a:cs typeface="Arial" panose="020B0604020202020204" pitchFamily="34" charset="0"/>
              </a:rPr>
              <a:t> capilares </a:t>
            </a:r>
          </a:p>
          <a:p>
            <a:pPr>
              <a:lnSpc>
                <a:spcPct val="150000"/>
              </a:lnSpc>
            </a:pPr>
            <a:r>
              <a:rPr lang="pt-BR" sz="2000" dirty="0">
                <a:latin typeface="Arial" panose="020B0604020202020204" pitchFamily="34" charset="0"/>
                <a:cs typeface="Arial" panose="020B0604020202020204" pitchFamily="34" charset="0"/>
              </a:rPr>
              <a:t>Biotina — 0,5% </a:t>
            </a:r>
          </a:p>
          <a:p>
            <a:pPr>
              <a:lnSpc>
                <a:spcPct val="150000"/>
              </a:lnSpc>
            </a:pPr>
            <a:r>
              <a:rPr lang="pt-BR" sz="2000" dirty="0">
                <a:latin typeface="Arial" panose="020B0604020202020204" pitchFamily="34" charset="0"/>
                <a:cs typeface="Arial" panose="020B0604020202020204" pitchFamily="34" charset="0"/>
              </a:rPr>
              <a:t>Cafeína — 2% </a:t>
            </a:r>
          </a:p>
          <a:p>
            <a:pPr>
              <a:lnSpc>
                <a:spcPct val="150000"/>
              </a:lnSpc>
            </a:pPr>
            <a:r>
              <a:rPr lang="pt-BR" sz="2000" dirty="0">
                <a:latin typeface="Arial" panose="020B0604020202020204" pitchFamily="34" charset="0"/>
                <a:cs typeface="Arial" panose="020B0604020202020204" pitchFamily="34" charset="0"/>
              </a:rPr>
              <a:t>Silício Orgânico — 1% </a:t>
            </a:r>
          </a:p>
          <a:p>
            <a:pPr>
              <a:lnSpc>
                <a:spcPct val="150000"/>
              </a:lnSpc>
            </a:pPr>
            <a:r>
              <a:rPr lang="pt-BR" sz="2000" dirty="0">
                <a:latin typeface="Arial" panose="020B0604020202020204" pitchFamily="34" charset="0"/>
                <a:cs typeface="Arial" panose="020B0604020202020204" pitchFamily="34" charset="0"/>
              </a:rPr>
              <a:t>Copper </a:t>
            </a:r>
            <a:r>
              <a:rPr lang="pt-BR" sz="2000" dirty="0" err="1">
                <a:latin typeface="Arial" panose="020B0604020202020204" pitchFamily="34" charset="0"/>
                <a:cs typeface="Arial" panose="020B0604020202020204" pitchFamily="34" charset="0"/>
              </a:rPr>
              <a:t>Peptide</a:t>
            </a:r>
            <a:r>
              <a:rPr lang="pt-BR" sz="2000" dirty="0">
                <a:latin typeface="Arial" panose="020B0604020202020204" pitchFamily="34" charset="0"/>
                <a:cs typeface="Arial" panose="020B0604020202020204" pitchFamily="34" charset="0"/>
              </a:rPr>
              <a:t> (GHK-Cu) — 1% </a:t>
            </a:r>
          </a:p>
          <a:p>
            <a:pPr>
              <a:lnSpc>
                <a:spcPct val="150000"/>
              </a:lnSpc>
            </a:pPr>
            <a:r>
              <a:rPr lang="pt-BR" sz="2000" dirty="0" err="1">
                <a:latin typeface="Arial" panose="020B0604020202020204" pitchFamily="34" charset="0"/>
                <a:cs typeface="Arial" panose="020B0604020202020204" pitchFamily="34" charset="0"/>
              </a:rPr>
              <a:t>Pantenol</a:t>
            </a:r>
            <a:r>
              <a:rPr lang="pt-BR" sz="2000" dirty="0">
                <a:latin typeface="Arial" panose="020B0604020202020204" pitchFamily="34" charset="0"/>
                <a:cs typeface="Arial" panose="020B0604020202020204" pitchFamily="34" charset="0"/>
              </a:rPr>
              <a:t> — 2% </a:t>
            </a:r>
          </a:p>
          <a:p>
            <a:pPr>
              <a:lnSpc>
                <a:spcPct val="150000"/>
              </a:lnSpc>
            </a:pPr>
            <a:r>
              <a:rPr lang="pt-BR" sz="2000" dirty="0">
                <a:latin typeface="Arial" panose="020B0604020202020204" pitchFamily="34" charset="0"/>
                <a:cs typeface="Arial" panose="020B0604020202020204" pitchFamily="34" charset="0"/>
              </a:rPr>
              <a:t>Ácido Hialurônico — 0,5% </a:t>
            </a:r>
          </a:p>
          <a:p>
            <a:pPr>
              <a:lnSpc>
                <a:spcPct val="150000"/>
              </a:lnSpc>
            </a:pPr>
            <a:r>
              <a:rPr lang="pt-BR" sz="2000" dirty="0">
                <a:latin typeface="Arial" panose="020B0604020202020204" pitchFamily="34" charset="0"/>
                <a:cs typeface="Arial" panose="020B0604020202020204" pitchFamily="34" charset="0"/>
              </a:rPr>
              <a:t>Fatores biomiméticos (</a:t>
            </a:r>
            <a:r>
              <a:rPr lang="pt-BR" sz="2000" dirty="0" err="1">
                <a:latin typeface="Arial" panose="020B0604020202020204" pitchFamily="34" charset="0"/>
                <a:cs typeface="Arial" panose="020B0604020202020204" pitchFamily="34" charset="0"/>
              </a:rPr>
              <a:t>Capixyl</a:t>
            </a:r>
            <a:r>
              <a:rPr lang="pt-BR" sz="2000" dirty="0">
                <a:latin typeface="Arial" panose="020B0604020202020204" pitchFamily="34" charset="0"/>
                <a:cs typeface="Arial" panose="020B0604020202020204" pitchFamily="34" charset="0"/>
              </a:rPr>
              <a:t>®, </a:t>
            </a:r>
            <a:r>
              <a:rPr lang="pt-BR" sz="2000" dirty="0" err="1">
                <a:latin typeface="Arial" panose="020B0604020202020204" pitchFamily="34" charset="0"/>
                <a:cs typeface="Arial" panose="020B0604020202020204" pitchFamily="34" charset="0"/>
              </a:rPr>
              <a:t>Baicapil</a:t>
            </a:r>
            <a:r>
              <a:rPr lang="pt-BR" sz="2000" dirty="0">
                <a:latin typeface="Arial" panose="020B0604020202020204" pitchFamily="34" charset="0"/>
                <a:cs typeface="Arial" panose="020B0604020202020204" pitchFamily="34" charset="0"/>
              </a:rPr>
              <a:t>®, </a:t>
            </a:r>
            <a:r>
              <a:rPr lang="pt-BR" sz="2000" dirty="0" err="1">
                <a:latin typeface="Arial" panose="020B0604020202020204" pitchFamily="34" charset="0"/>
                <a:cs typeface="Arial" panose="020B0604020202020204" pitchFamily="34" charset="0"/>
              </a:rPr>
              <a:t>Procapil</a:t>
            </a:r>
            <a:r>
              <a:rPr lang="pt-BR" sz="2000" dirty="0">
                <a:latin typeface="Arial" panose="020B0604020202020204" pitchFamily="34" charset="0"/>
                <a:cs typeface="Arial" panose="020B0604020202020204" pitchFamily="34" charset="0"/>
              </a:rPr>
              <a:t>®) </a:t>
            </a:r>
          </a:p>
          <a:p>
            <a:pPr>
              <a:lnSpc>
                <a:spcPct val="150000"/>
              </a:lnSpc>
            </a:pPr>
            <a:endParaRPr lang="pt-BR" sz="2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2381005"/>
      </p:ext>
    </p:extLst>
  </p:cSld>
  <p:clrMapOvr>
    <a:masterClrMapping/>
  </p:clrMapOvr>
</p:sld>
</file>

<file path=ppt/slides/slide9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2FA9A47-7F39-17C1-70A4-945049F0784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CaixaDeTexto 5">
            <a:extLst>
              <a:ext uri="{FF2B5EF4-FFF2-40B4-BE49-F238E27FC236}">
                <a16:creationId xmlns:a16="http://schemas.microsoft.com/office/drawing/2014/main" id="{61360680-0C0D-2CFE-4957-7FDB3356A98E}"/>
              </a:ext>
            </a:extLst>
          </p:cNvPr>
          <p:cNvSpPr txBox="1"/>
          <p:nvPr/>
        </p:nvSpPr>
        <p:spPr>
          <a:xfrm>
            <a:off x="2798506" y="3200089"/>
            <a:ext cx="6098458" cy="313932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endParaRPr lang="pt-BR" dirty="0"/>
          </a:p>
          <a:p>
            <a:endParaRPr lang="pt-BR" dirty="0"/>
          </a:p>
          <a:p>
            <a:endParaRPr lang="pt-BR" dirty="0"/>
          </a:p>
          <a:p>
            <a:endParaRPr lang="pt-BR" dirty="0"/>
          </a:p>
          <a:p>
            <a:endParaRPr lang="pt-BR" dirty="0"/>
          </a:p>
          <a:p>
            <a:endParaRPr lang="pt-BR" dirty="0"/>
          </a:p>
          <a:p>
            <a:endParaRPr lang="pt-BR" dirty="0"/>
          </a:p>
          <a:p>
            <a:endParaRPr lang="pt-BR" dirty="0"/>
          </a:p>
          <a:p>
            <a:endParaRPr lang="pt-BR" dirty="0"/>
          </a:p>
          <a:p>
            <a:endParaRPr lang="pt-BR" dirty="0"/>
          </a:p>
          <a:p>
            <a:endParaRPr lang="pt-BR" dirty="0"/>
          </a:p>
        </p:txBody>
      </p:sp>
      <p:sp>
        <p:nvSpPr>
          <p:cNvPr id="3" name="CaixaDeTexto 2">
            <a:extLst>
              <a:ext uri="{FF2B5EF4-FFF2-40B4-BE49-F238E27FC236}">
                <a16:creationId xmlns:a16="http://schemas.microsoft.com/office/drawing/2014/main" id="{638ECB33-3C00-A23A-AB90-C3AA41E891E2}"/>
              </a:ext>
            </a:extLst>
          </p:cNvPr>
          <p:cNvSpPr txBox="1"/>
          <p:nvPr/>
        </p:nvSpPr>
        <p:spPr>
          <a:xfrm>
            <a:off x="-2" y="-162232"/>
            <a:ext cx="12192001" cy="588308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endParaRPr lang="pt-BR" sz="2000" b="1" dirty="0"/>
          </a:p>
          <a:p>
            <a:pPr>
              <a:lnSpc>
                <a:spcPct val="150000"/>
              </a:lnSpc>
            </a:pPr>
            <a:r>
              <a:rPr lang="pt-BR" sz="2000" b="1" dirty="0">
                <a:latin typeface="Arial" panose="020B0604020202020204" pitchFamily="34" charset="0"/>
                <a:cs typeface="Arial" panose="020B0604020202020204" pitchFamily="34" charset="0"/>
              </a:rPr>
              <a:t>Protocolo sugerido</a:t>
            </a:r>
          </a:p>
          <a:p>
            <a:pPr>
              <a:lnSpc>
                <a:spcPct val="150000"/>
              </a:lnSpc>
            </a:pPr>
            <a:r>
              <a:rPr lang="pt-BR" sz="2000" dirty="0">
                <a:latin typeface="Arial" panose="020B0604020202020204" pitchFamily="34" charset="0"/>
                <a:cs typeface="Arial" panose="020B0604020202020204" pitchFamily="34" charset="0"/>
              </a:rPr>
              <a:t>Agulha: 0,5 mm a 1,5 mm </a:t>
            </a:r>
          </a:p>
          <a:p>
            <a:pPr>
              <a:lnSpc>
                <a:spcPct val="150000"/>
              </a:lnSpc>
            </a:pPr>
            <a:r>
              <a:rPr lang="pt-BR" sz="2000" dirty="0">
                <a:latin typeface="Arial" panose="020B0604020202020204" pitchFamily="34" charset="0"/>
                <a:cs typeface="Arial" panose="020B0604020202020204" pitchFamily="34" charset="0"/>
              </a:rPr>
              <a:t>Sessões: a cada 15 a 30 dias </a:t>
            </a:r>
          </a:p>
          <a:p>
            <a:pPr>
              <a:lnSpc>
                <a:spcPct val="150000"/>
              </a:lnSpc>
            </a:pPr>
            <a:r>
              <a:rPr lang="pt-BR" sz="2000" dirty="0">
                <a:latin typeface="Arial" panose="020B0604020202020204" pitchFamily="34" charset="0"/>
                <a:cs typeface="Arial" panose="020B0604020202020204" pitchFamily="34" charset="0"/>
              </a:rPr>
              <a:t>Média: 4 a 8 sessões </a:t>
            </a:r>
          </a:p>
          <a:p>
            <a:pPr>
              <a:lnSpc>
                <a:spcPct val="150000"/>
              </a:lnSpc>
            </a:pPr>
            <a:r>
              <a:rPr lang="pt-BR" sz="2000" dirty="0">
                <a:latin typeface="Arial" panose="020B0604020202020204" pitchFamily="34" charset="0"/>
                <a:cs typeface="Arial" panose="020B0604020202020204" pitchFamily="34" charset="0"/>
              </a:rPr>
              <a:t>Associar LED vermelho/infravermelho potencializa resultados </a:t>
            </a:r>
          </a:p>
          <a:p>
            <a:pPr>
              <a:lnSpc>
                <a:spcPct val="150000"/>
              </a:lnSpc>
            </a:pPr>
            <a:r>
              <a:rPr lang="pt-BR" sz="2000" b="1" dirty="0">
                <a:latin typeface="Arial" panose="020B0604020202020204" pitchFamily="34" charset="0"/>
                <a:cs typeface="Arial" panose="020B0604020202020204" pitchFamily="34" charset="0"/>
              </a:rPr>
              <a:t>Indicações</a:t>
            </a:r>
          </a:p>
          <a:p>
            <a:pPr>
              <a:lnSpc>
                <a:spcPct val="150000"/>
              </a:lnSpc>
            </a:pPr>
            <a:r>
              <a:rPr lang="pt-BR" sz="2000" dirty="0">
                <a:latin typeface="Arial" panose="020B0604020202020204" pitchFamily="34" charset="0"/>
                <a:cs typeface="Arial" panose="020B0604020202020204" pitchFamily="34" charset="0"/>
              </a:rPr>
              <a:t>Alopecia androgenética </a:t>
            </a:r>
          </a:p>
          <a:p>
            <a:pPr>
              <a:lnSpc>
                <a:spcPct val="150000"/>
              </a:lnSpc>
            </a:pPr>
            <a:r>
              <a:rPr lang="pt-BR" sz="2000" dirty="0">
                <a:latin typeface="Arial" panose="020B0604020202020204" pitchFamily="34" charset="0"/>
                <a:cs typeface="Arial" panose="020B0604020202020204" pitchFamily="34" charset="0"/>
              </a:rPr>
              <a:t>Eflúvio telógeno </a:t>
            </a:r>
          </a:p>
          <a:p>
            <a:pPr>
              <a:lnSpc>
                <a:spcPct val="150000"/>
              </a:lnSpc>
            </a:pPr>
            <a:r>
              <a:rPr lang="pt-BR" sz="2000" dirty="0">
                <a:latin typeface="Arial" panose="020B0604020202020204" pitchFamily="34" charset="0"/>
                <a:cs typeface="Arial" panose="020B0604020202020204" pitchFamily="34" charset="0"/>
              </a:rPr>
              <a:t>Rarefação capilar </a:t>
            </a:r>
          </a:p>
          <a:p>
            <a:pPr>
              <a:lnSpc>
                <a:spcPct val="150000"/>
              </a:lnSpc>
            </a:pPr>
            <a:r>
              <a:rPr lang="pt-BR" sz="2000" dirty="0">
                <a:latin typeface="Arial" panose="020B0604020202020204" pitchFamily="34" charset="0"/>
                <a:cs typeface="Arial" panose="020B0604020202020204" pitchFamily="34" charset="0"/>
              </a:rPr>
              <a:t>Pós-parto </a:t>
            </a:r>
          </a:p>
          <a:p>
            <a:pPr>
              <a:lnSpc>
                <a:spcPct val="150000"/>
              </a:lnSpc>
            </a:pPr>
            <a:r>
              <a:rPr lang="pt-BR" sz="2000" dirty="0">
                <a:latin typeface="Arial" panose="020B0604020202020204" pitchFamily="34" charset="0"/>
                <a:cs typeface="Arial" panose="020B0604020202020204" pitchFamily="34" charset="0"/>
              </a:rPr>
              <a:t>Queda por estresse </a:t>
            </a:r>
          </a:p>
          <a:p>
            <a:pPr>
              <a:lnSpc>
                <a:spcPct val="150000"/>
              </a:lnSpc>
            </a:pPr>
            <a:endParaRPr lang="pt-BR" sz="2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20575933"/>
      </p:ext>
    </p:extLst>
  </p:cSld>
  <p:clrMapOvr>
    <a:masterClrMapping/>
  </p:clrMapOvr>
</p:sld>
</file>

<file path=ppt/slides/slide9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B1167B7-A7B5-447A-BBD5-EFF410AF4B0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CaixaDeTexto 5">
            <a:extLst>
              <a:ext uri="{FF2B5EF4-FFF2-40B4-BE49-F238E27FC236}">
                <a16:creationId xmlns:a16="http://schemas.microsoft.com/office/drawing/2014/main" id="{7827E662-26FF-A161-182E-A5DE8C76B283}"/>
              </a:ext>
            </a:extLst>
          </p:cNvPr>
          <p:cNvSpPr txBox="1"/>
          <p:nvPr/>
        </p:nvSpPr>
        <p:spPr>
          <a:xfrm>
            <a:off x="2798506" y="3200089"/>
            <a:ext cx="6098458" cy="313932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endParaRPr lang="pt-BR" dirty="0"/>
          </a:p>
          <a:p>
            <a:endParaRPr lang="pt-BR" dirty="0"/>
          </a:p>
          <a:p>
            <a:endParaRPr lang="pt-BR" dirty="0"/>
          </a:p>
          <a:p>
            <a:endParaRPr lang="pt-BR" dirty="0"/>
          </a:p>
          <a:p>
            <a:endParaRPr lang="pt-BR" dirty="0"/>
          </a:p>
          <a:p>
            <a:endParaRPr lang="pt-BR" dirty="0"/>
          </a:p>
          <a:p>
            <a:endParaRPr lang="pt-BR" dirty="0"/>
          </a:p>
          <a:p>
            <a:endParaRPr lang="pt-BR" dirty="0"/>
          </a:p>
          <a:p>
            <a:endParaRPr lang="pt-BR" dirty="0"/>
          </a:p>
          <a:p>
            <a:endParaRPr lang="pt-BR" dirty="0"/>
          </a:p>
          <a:p>
            <a:endParaRPr lang="pt-BR" dirty="0"/>
          </a:p>
        </p:txBody>
      </p:sp>
      <p:sp>
        <p:nvSpPr>
          <p:cNvPr id="3" name="CaixaDeTexto 2">
            <a:extLst>
              <a:ext uri="{FF2B5EF4-FFF2-40B4-BE49-F238E27FC236}">
                <a16:creationId xmlns:a16="http://schemas.microsoft.com/office/drawing/2014/main" id="{982CD3EB-FE20-9C12-0AA2-E2D27962769F}"/>
              </a:ext>
            </a:extLst>
          </p:cNvPr>
          <p:cNvSpPr txBox="1"/>
          <p:nvPr/>
        </p:nvSpPr>
        <p:spPr>
          <a:xfrm>
            <a:off x="0" y="-442452"/>
            <a:ext cx="12191999" cy="772974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endParaRPr lang="pt-BR" sz="2000" b="1" dirty="0"/>
          </a:p>
          <a:p>
            <a:pPr>
              <a:lnSpc>
                <a:spcPct val="150000"/>
              </a:lnSpc>
            </a:pPr>
            <a:r>
              <a:rPr lang="pt-BR" sz="2000" b="1" dirty="0">
                <a:latin typeface="Arial" panose="020B0604020202020204" pitchFamily="34" charset="0"/>
                <a:cs typeface="Arial" panose="020B0604020202020204" pitchFamily="34" charset="0"/>
              </a:rPr>
              <a:t>Microagulhamento para Estrias</a:t>
            </a:r>
          </a:p>
          <a:p>
            <a:pPr>
              <a:lnSpc>
                <a:spcPct val="150000"/>
              </a:lnSpc>
            </a:pPr>
            <a:r>
              <a:rPr lang="pt-BR" sz="2000" b="1" dirty="0">
                <a:latin typeface="Arial" panose="020B0604020202020204" pitchFamily="34" charset="0"/>
                <a:cs typeface="Arial" panose="020B0604020202020204" pitchFamily="34" charset="0"/>
              </a:rPr>
              <a:t>Objetivo</a:t>
            </a:r>
          </a:p>
          <a:p>
            <a:pPr>
              <a:lnSpc>
                <a:spcPct val="150000"/>
              </a:lnSpc>
            </a:pPr>
            <a:r>
              <a:rPr lang="pt-BR" sz="2000" dirty="0">
                <a:latin typeface="Arial" panose="020B0604020202020204" pitchFamily="34" charset="0"/>
                <a:cs typeface="Arial" panose="020B0604020202020204" pitchFamily="34" charset="0"/>
              </a:rPr>
              <a:t>Estimular neocolagênese, remodelação dérmica e melhora da textura e coloração das estrias.</a:t>
            </a:r>
          </a:p>
          <a:p>
            <a:pPr>
              <a:lnSpc>
                <a:spcPct val="150000"/>
              </a:lnSpc>
            </a:pPr>
            <a:r>
              <a:rPr lang="pt-BR" sz="2000" b="1" dirty="0" err="1">
                <a:latin typeface="Arial" panose="020B0604020202020204" pitchFamily="34" charset="0"/>
                <a:cs typeface="Arial" panose="020B0604020202020204" pitchFamily="34" charset="0"/>
              </a:rPr>
              <a:t>Drug</a:t>
            </a:r>
            <a:r>
              <a:rPr lang="pt-BR" sz="2000" b="1" dirty="0">
                <a:latin typeface="Arial" panose="020B0604020202020204" pitchFamily="34" charset="0"/>
                <a:cs typeface="Arial" panose="020B0604020202020204" pitchFamily="34" charset="0"/>
              </a:rPr>
              <a:t> Delivery para Estrias</a:t>
            </a:r>
          </a:p>
          <a:p>
            <a:pPr>
              <a:lnSpc>
                <a:spcPct val="150000"/>
              </a:lnSpc>
            </a:pPr>
            <a:r>
              <a:rPr lang="pt-BR" sz="2000" b="1" dirty="0">
                <a:latin typeface="Arial" panose="020B0604020202020204" pitchFamily="34" charset="0"/>
                <a:cs typeface="Arial" panose="020B0604020202020204" pitchFamily="34" charset="0"/>
              </a:rPr>
              <a:t>Ativos principais</a:t>
            </a:r>
          </a:p>
          <a:p>
            <a:pPr>
              <a:lnSpc>
                <a:spcPct val="150000"/>
              </a:lnSpc>
            </a:pPr>
            <a:r>
              <a:rPr lang="pt-BR" sz="2000" dirty="0">
                <a:latin typeface="Arial" panose="020B0604020202020204" pitchFamily="34" charset="0"/>
                <a:cs typeface="Arial" panose="020B0604020202020204" pitchFamily="34" charset="0"/>
              </a:rPr>
              <a:t>Ácido Hialurônico — 1% </a:t>
            </a:r>
          </a:p>
          <a:p>
            <a:pPr>
              <a:lnSpc>
                <a:spcPct val="150000"/>
              </a:lnSpc>
            </a:pPr>
            <a:r>
              <a:rPr lang="pt-BR" sz="2000" dirty="0">
                <a:latin typeface="Arial" panose="020B0604020202020204" pitchFamily="34" charset="0"/>
                <a:cs typeface="Arial" panose="020B0604020202020204" pitchFamily="34" charset="0"/>
              </a:rPr>
              <a:t>Silício Orgânico — 1% </a:t>
            </a:r>
          </a:p>
          <a:p>
            <a:pPr>
              <a:lnSpc>
                <a:spcPct val="150000"/>
              </a:lnSpc>
            </a:pPr>
            <a:r>
              <a:rPr lang="pt-BR" sz="2000" dirty="0">
                <a:latin typeface="Arial" panose="020B0604020202020204" pitchFamily="34" charset="0"/>
                <a:cs typeface="Arial" panose="020B0604020202020204" pitchFamily="34" charset="0"/>
              </a:rPr>
              <a:t>Fatores de Crescimento - TGF-β3 </a:t>
            </a:r>
          </a:p>
          <a:p>
            <a:pPr>
              <a:lnSpc>
                <a:spcPct val="150000"/>
              </a:lnSpc>
            </a:pPr>
            <a:r>
              <a:rPr lang="pt-BR" sz="2000" dirty="0">
                <a:latin typeface="Arial" panose="020B0604020202020204" pitchFamily="34" charset="0"/>
                <a:cs typeface="Arial" panose="020B0604020202020204" pitchFamily="34" charset="0"/>
              </a:rPr>
              <a:t>DMAE — 3% </a:t>
            </a:r>
          </a:p>
          <a:p>
            <a:pPr>
              <a:lnSpc>
                <a:spcPct val="150000"/>
              </a:lnSpc>
            </a:pPr>
            <a:r>
              <a:rPr lang="pt-BR" sz="2000" dirty="0">
                <a:latin typeface="Arial" panose="020B0604020202020204" pitchFamily="34" charset="0"/>
                <a:cs typeface="Arial" panose="020B0604020202020204" pitchFamily="34" charset="0"/>
              </a:rPr>
              <a:t>Vitamina C </a:t>
            </a:r>
            <a:r>
              <a:rPr lang="pt-BR" sz="2000" dirty="0" err="1">
                <a:latin typeface="Arial" panose="020B0604020202020204" pitchFamily="34" charset="0"/>
                <a:cs typeface="Arial" panose="020B0604020202020204" pitchFamily="34" charset="0"/>
              </a:rPr>
              <a:t>Nanoencapsulada</a:t>
            </a:r>
            <a:r>
              <a:rPr lang="pt-BR" sz="2000" dirty="0">
                <a:latin typeface="Arial" panose="020B0604020202020204" pitchFamily="34" charset="0"/>
                <a:cs typeface="Arial" panose="020B0604020202020204" pitchFamily="34" charset="0"/>
              </a:rPr>
              <a:t> — 10% </a:t>
            </a:r>
          </a:p>
          <a:p>
            <a:pPr>
              <a:lnSpc>
                <a:spcPct val="150000"/>
              </a:lnSpc>
            </a:pPr>
            <a:r>
              <a:rPr lang="pt-BR" sz="2000" dirty="0">
                <a:latin typeface="Arial" panose="020B0604020202020204" pitchFamily="34" charset="0"/>
                <a:cs typeface="Arial" panose="020B0604020202020204" pitchFamily="34" charset="0"/>
              </a:rPr>
              <a:t>PDRN (</a:t>
            </a:r>
            <a:r>
              <a:rPr lang="pt-BR" sz="2000" dirty="0" err="1">
                <a:latin typeface="Arial" panose="020B0604020202020204" pitchFamily="34" charset="0"/>
                <a:cs typeface="Arial" panose="020B0604020202020204" pitchFamily="34" charset="0"/>
              </a:rPr>
              <a:t>Polidesoxirribonucleotídeo</a:t>
            </a:r>
            <a:r>
              <a:rPr lang="pt-BR" sz="2000" dirty="0">
                <a:latin typeface="Arial" panose="020B0604020202020204" pitchFamily="34" charset="0"/>
                <a:cs typeface="Arial" panose="020B0604020202020204" pitchFamily="34" charset="0"/>
              </a:rPr>
              <a:t>) </a:t>
            </a:r>
          </a:p>
          <a:p>
            <a:pPr>
              <a:lnSpc>
                <a:spcPct val="150000"/>
              </a:lnSpc>
            </a:pPr>
            <a:r>
              <a:rPr lang="pt-BR" sz="2000" dirty="0" err="1">
                <a:latin typeface="Arial" panose="020B0604020202020204" pitchFamily="34" charset="0"/>
                <a:cs typeface="Arial" panose="020B0604020202020204" pitchFamily="34" charset="0"/>
              </a:rPr>
              <a:t>Exossomos</a:t>
            </a:r>
            <a:r>
              <a:rPr lang="pt-B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</a:p>
          <a:p>
            <a:pPr>
              <a:lnSpc>
                <a:spcPct val="150000"/>
              </a:lnSpc>
            </a:pPr>
            <a:r>
              <a:rPr lang="pt-BR" sz="2000" dirty="0">
                <a:latin typeface="Arial" panose="020B0604020202020204" pitchFamily="34" charset="0"/>
                <a:cs typeface="Arial" panose="020B0604020202020204" pitchFamily="34" charset="0"/>
              </a:rPr>
              <a:t>Copper </a:t>
            </a:r>
            <a:r>
              <a:rPr lang="pt-BR" sz="2000" dirty="0" err="1">
                <a:latin typeface="Arial" panose="020B0604020202020204" pitchFamily="34" charset="0"/>
                <a:cs typeface="Arial" panose="020B0604020202020204" pitchFamily="34" charset="0"/>
              </a:rPr>
              <a:t>Peptide</a:t>
            </a:r>
            <a:r>
              <a:rPr lang="pt-BR" sz="2000" dirty="0">
                <a:latin typeface="Arial" panose="020B0604020202020204" pitchFamily="34" charset="0"/>
                <a:cs typeface="Arial" panose="020B0604020202020204" pitchFamily="34" charset="0"/>
              </a:rPr>
              <a:t> — 1% </a:t>
            </a:r>
          </a:p>
          <a:p>
            <a:pPr>
              <a:lnSpc>
                <a:spcPct val="150000"/>
              </a:lnSpc>
            </a:pPr>
            <a:r>
              <a:rPr lang="pt-BR" sz="2000" dirty="0">
                <a:latin typeface="Arial" panose="020B0604020202020204" pitchFamily="34" charset="0"/>
                <a:cs typeface="Arial" panose="020B0604020202020204" pitchFamily="34" charset="0"/>
              </a:rPr>
              <a:t>Ácido Tranexâmico — quando estrias pigmentadas </a:t>
            </a:r>
          </a:p>
          <a:p>
            <a:pPr>
              <a:lnSpc>
                <a:spcPct val="150000"/>
              </a:lnSpc>
            </a:pPr>
            <a:r>
              <a:rPr lang="pt-BR" sz="2000" dirty="0" err="1">
                <a:latin typeface="Arial" panose="020B0604020202020204" pitchFamily="34" charset="0"/>
                <a:cs typeface="Arial" panose="020B0604020202020204" pitchFamily="34" charset="0"/>
              </a:rPr>
              <a:t>Bioestimuladores</a:t>
            </a:r>
            <a:r>
              <a:rPr lang="pt-B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</a:p>
          <a:p>
            <a:pPr>
              <a:lnSpc>
                <a:spcPct val="150000"/>
              </a:lnSpc>
            </a:pPr>
            <a:endParaRPr lang="pt-BR" sz="2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76541850"/>
      </p:ext>
    </p:extLst>
  </p:cSld>
  <p:clrMapOvr>
    <a:masterClrMapping/>
  </p:clrMapOvr>
</p:sld>
</file>

<file path=ppt/slides/slide9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6E79532-9090-9FFE-029D-8E1A2D16700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CaixaDeTexto 5">
            <a:extLst>
              <a:ext uri="{FF2B5EF4-FFF2-40B4-BE49-F238E27FC236}">
                <a16:creationId xmlns:a16="http://schemas.microsoft.com/office/drawing/2014/main" id="{0D310C9A-0688-C22F-5B80-B1CF76E295C1}"/>
              </a:ext>
            </a:extLst>
          </p:cNvPr>
          <p:cNvSpPr txBox="1"/>
          <p:nvPr/>
        </p:nvSpPr>
        <p:spPr>
          <a:xfrm>
            <a:off x="2798506" y="3200089"/>
            <a:ext cx="6098458" cy="313932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endParaRPr lang="pt-BR" dirty="0"/>
          </a:p>
          <a:p>
            <a:endParaRPr lang="pt-BR" dirty="0"/>
          </a:p>
          <a:p>
            <a:endParaRPr lang="pt-BR" dirty="0"/>
          </a:p>
          <a:p>
            <a:endParaRPr lang="pt-BR" dirty="0"/>
          </a:p>
          <a:p>
            <a:endParaRPr lang="pt-BR" dirty="0"/>
          </a:p>
          <a:p>
            <a:endParaRPr lang="pt-BR" dirty="0"/>
          </a:p>
          <a:p>
            <a:endParaRPr lang="pt-BR" dirty="0"/>
          </a:p>
          <a:p>
            <a:endParaRPr lang="pt-BR" dirty="0"/>
          </a:p>
          <a:p>
            <a:endParaRPr lang="pt-BR" dirty="0"/>
          </a:p>
          <a:p>
            <a:endParaRPr lang="pt-BR" dirty="0"/>
          </a:p>
          <a:p>
            <a:endParaRPr lang="pt-BR" dirty="0"/>
          </a:p>
        </p:txBody>
      </p:sp>
      <p:sp>
        <p:nvSpPr>
          <p:cNvPr id="3" name="CaixaDeTexto 2">
            <a:extLst>
              <a:ext uri="{FF2B5EF4-FFF2-40B4-BE49-F238E27FC236}">
                <a16:creationId xmlns:a16="http://schemas.microsoft.com/office/drawing/2014/main" id="{8113D213-DC00-C7C3-252B-5D01513B607E}"/>
              </a:ext>
            </a:extLst>
          </p:cNvPr>
          <p:cNvSpPr txBox="1"/>
          <p:nvPr/>
        </p:nvSpPr>
        <p:spPr>
          <a:xfrm>
            <a:off x="-2" y="-162232"/>
            <a:ext cx="12192001" cy="495975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endParaRPr lang="pt-BR" sz="2000" b="1" dirty="0"/>
          </a:p>
          <a:p>
            <a:pPr>
              <a:lnSpc>
                <a:spcPct val="150000"/>
              </a:lnSpc>
            </a:pPr>
            <a:r>
              <a:rPr lang="pt-BR" sz="2000" b="1" dirty="0">
                <a:latin typeface="Arial" panose="020B0604020202020204" pitchFamily="34" charset="0"/>
                <a:cs typeface="Arial" panose="020B0604020202020204" pitchFamily="34" charset="0"/>
              </a:rPr>
              <a:t>Protocolo</a:t>
            </a:r>
          </a:p>
          <a:p>
            <a:pPr>
              <a:lnSpc>
                <a:spcPct val="150000"/>
              </a:lnSpc>
            </a:pPr>
            <a:r>
              <a:rPr lang="pt-BR" sz="2000" dirty="0">
                <a:latin typeface="Arial" panose="020B0604020202020204" pitchFamily="34" charset="0"/>
                <a:cs typeface="Arial" panose="020B0604020202020204" pitchFamily="34" charset="0"/>
              </a:rPr>
              <a:t>Agulha: 1,0 mm a 2,5 mm </a:t>
            </a:r>
          </a:p>
          <a:p>
            <a:pPr>
              <a:lnSpc>
                <a:spcPct val="150000"/>
              </a:lnSpc>
            </a:pPr>
            <a:r>
              <a:rPr lang="pt-BR" sz="2000" dirty="0">
                <a:latin typeface="Arial" panose="020B0604020202020204" pitchFamily="34" charset="0"/>
                <a:cs typeface="Arial" panose="020B0604020202020204" pitchFamily="34" charset="0"/>
              </a:rPr>
              <a:t>Intervalo: 30 dias </a:t>
            </a:r>
          </a:p>
          <a:p>
            <a:pPr>
              <a:lnSpc>
                <a:spcPct val="150000"/>
              </a:lnSpc>
            </a:pPr>
            <a:r>
              <a:rPr lang="pt-BR" sz="2000" dirty="0">
                <a:latin typeface="Arial" panose="020B0604020202020204" pitchFamily="34" charset="0"/>
                <a:cs typeface="Arial" panose="020B0604020202020204" pitchFamily="34" charset="0"/>
              </a:rPr>
              <a:t>Média: 3 a 6 sessões </a:t>
            </a:r>
          </a:p>
          <a:p>
            <a:pPr>
              <a:lnSpc>
                <a:spcPct val="150000"/>
              </a:lnSpc>
            </a:pPr>
            <a:r>
              <a:rPr lang="pt-BR" sz="2000" b="1" dirty="0">
                <a:latin typeface="Arial" panose="020B0604020202020204" pitchFamily="34" charset="0"/>
                <a:cs typeface="Arial" panose="020B0604020202020204" pitchFamily="34" charset="0"/>
              </a:rPr>
              <a:t>Associação muito eficaz</a:t>
            </a:r>
          </a:p>
          <a:p>
            <a:pPr>
              <a:lnSpc>
                <a:spcPct val="150000"/>
              </a:lnSpc>
            </a:pPr>
            <a:r>
              <a:rPr lang="pt-BR" sz="2000" dirty="0">
                <a:latin typeface="Arial" panose="020B0604020202020204" pitchFamily="34" charset="0"/>
                <a:cs typeface="Arial" panose="020B0604020202020204" pitchFamily="34" charset="0"/>
              </a:rPr>
              <a:t>Microagulhamento + </a:t>
            </a:r>
            <a:r>
              <a:rPr lang="pt-BR" sz="2000" dirty="0" err="1">
                <a:latin typeface="Arial" panose="020B0604020202020204" pitchFamily="34" charset="0"/>
                <a:cs typeface="Arial" panose="020B0604020202020204" pitchFamily="34" charset="0"/>
              </a:rPr>
              <a:t>Drug</a:t>
            </a:r>
            <a:r>
              <a:rPr lang="pt-BR" sz="2000" dirty="0">
                <a:latin typeface="Arial" panose="020B0604020202020204" pitchFamily="34" charset="0"/>
                <a:cs typeface="Arial" panose="020B0604020202020204" pitchFamily="34" charset="0"/>
              </a:rPr>
              <a:t> Delivery + LED vermelho </a:t>
            </a:r>
          </a:p>
          <a:p>
            <a:pPr>
              <a:lnSpc>
                <a:spcPct val="150000"/>
              </a:lnSpc>
            </a:pPr>
            <a:r>
              <a:rPr lang="pt-BR" sz="2000" dirty="0">
                <a:latin typeface="Arial" panose="020B0604020202020204" pitchFamily="34" charset="0"/>
                <a:cs typeface="Arial" panose="020B0604020202020204" pitchFamily="34" charset="0"/>
              </a:rPr>
              <a:t>Microagulhamento + PDRN </a:t>
            </a:r>
          </a:p>
          <a:p>
            <a:pPr>
              <a:lnSpc>
                <a:spcPct val="150000"/>
              </a:lnSpc>
            </a:pPr>
            <a:r>
              <a:rPr lang="pt-BR" sz="2000" dirty="0">
                <a:latin typeface="Arial" panose="020B0604020202020204" pitchFamily="34" charset="0"/>
                <a:cs typeface="Arial" panose="020B0604020202020204" pitchFamily="34" charset="0"/>
              </a:rPr>
              <a:t>Microagulhamento + </a:t>
            </a:r>
            <a:r>
              <a:rPr lang="pt-BR" sz="2000" dirty="0" err="1">
                <a:latin typeface="Arial" panose="020B0604020202020204" pitchFamily="34" charset="0"/>
                <a:cs typeface="Arial" panose="020B0604020202020204" pitchFamily="34" charset="0"/>
              </a:rPr>
              <a:t>Exossomos</a:t>
            </a:r>
            <a:r>
              <a:rPr lang="pt-B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</a:p>
          <a:p>
            <a:pPr>
              <a:lnSpc>
                <a:spcPct val="150000"/>
              </a:lnSpc>
            </a:pPr>
            <a:r>
              <a:rPr lang="pt-BR" sz="2000" dirty="0">
                <a:latin typeface="Arial" panose="020B0604020202020204" pitchFamily="34" charset="0"/>
                <a:cs typeface="Arial" panose="020B0604020202020204" pitchFamily="34" charset="0"/>
              </a:rPr>
              <a:t>Microagulhamento + PRP</a:t>
            </a:r>
          </a:p>
          <a:p>
            <a:pPr>
              <a:lnSpc>
                <a:spcPct val="150000"/>
              </a:lnSpc>
            </a:pPr>
            <a:endParaRPr lang="pt-BR" sz="2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4847958"/>
      </p:ext>
    </p:extLst>
  </p:cSld>
  <p:clrMapOvr>
    <a:masterClrMapping/>
  </p:clrMapOvr>
</p:sld>
</file>

<file path=ppt/slides/slide9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D9F4619-B435-3C65-5905-ED8F9F2C095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CaixaDeTexto 5">
            <a:extLst>
              <a:ext uri="{FF2B5EF4-FFF2-40B4-BE49-F238E27FC236}">
                <a16:creationId xmlns:a16="http://schemas.microsoft.com/office/drawing/2014/main" id="{127D2BDD-DB8A-BAE4-8E66-A9FC101F7A88}"/>
              </a:ext>
            </a:extLst>
          </p:cNvPr>
          <p:cNvSpPr txBox="1"/>
          <p:nvPr/>
        </p:nvSpPr>
        <p:spPr>
          <a:xfrm>
            <a:off x="2798506" y="3200089"/>
            <a:ext cx="6098458" cy="313932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endParaRPr lang="pt-BR" dirty="0"/>
          </a:p>
          <a:p>
            <a:endParaRPr lang="pt-BR" dirty="0"/>
          </a:p>
          <a:p>
            <a:endParaRPr lang="pt-BR" dirty="0"/>
          </a:p>
          <a:p>
            <a:endParaRPr lang="pt-BR" dirty="0"/>
          </a:p>
          <a:p>
            <a:endParaRPr lang="pt-BR" dirty="0"/>
          </a:p>
          <a:p>
            <a:endParaRPr lang="pt-BR" dirty="0"/>
          </a:p>
          <a:p>
            <a:endParaRPr lang="pt-BR" dirty="0"/>
          </a:p>
          <a:p>
            <a:endParaRPr lang="pt-BR" dirty="0"/>
          </a:p>
          <a:p>
            <a:endParaRPr lang="pt-BR" dirty="0"/>
          </a:p>
          <a:p>
            <a:endParaRPr lang="pt-BR" dirty="0"/>
          </a:p>
          <a:p>
            <a:endParaRPr lang="pt-BR" dirty="0"/>
          </a:p>
        </p:txBody>
      </p:sp>
      <p:sp>
        <p:nvSpPr>
          <p:cNvPr id="3" name="CaixaDeTexto 2">
            <a:extLst>
              <a:ext uri="{FF2B5EF4-FFF2-40B4-BE49-F238E27FC236}">
                <a16:creationId xmlns:a16="http://schemas.microsoft.com/office/drawing/2014/main" id="{B42C4494-0147-80C1-9004-990C9EE5EC44}"/>
              </a:ext>
            </a:extLst>
          </p:cNvPr>
          <p:cNvSpPr txBox="1"/>
          <p:nvPr/>
        </p:nvSpPr>
        <p:spPr>
          <a:xfrm>
            <a:off x="-2" y="-162232"/>
            <a:ext cx="12192001" cy="542142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endParaRPr lang="pt-BR" sz="2000" b="1" dirty="0"/>
          </a:p>
          <a:p>
            <a:pPr>
              <a:lnSpc>
                <a:spcPct val="150000"/>
              </a:lnSpc>
            </a:pPr>
            <a:r>
              <a:rPr lang="pt-BR" sz="2000" b="1" dirty="0">
                <a:latin typeface="Arial" panose="020B0604020202020204" pitchFamily="34" charset="0"/>
                <a:cs typeface="Arial" panose="020B0604020202020204" pitchFamily="34" charset="0"/>
              </a:rPr>
              <a:t>Sugestão de protocolo premium capilar</a:t>
            </a:r>
          </a:p>
          <a:p>
            <a:pPr>
              <a:lnSpc>
                <a:spcPct val="150000"/>
              </a:lnSpc>
            </a:pPr>
            <a:r>
              <a:rPr lang="pt-BR" sz="2000" b="1" dirty="0">
                <a:latin typeface="Arial" panose="020B0604020202020204" pitchFamily="34" charset="0"/>
                <a:cs typeface="Arial" panose="020B0604020202020204" pitchFamily="34" charset="0"/>
              </a:rPr>
              <a:t>Sessão</a:t>
            </a:r>
          </a:p>
          <a:p>
            <a:pPr>
              <a:lnSpc>
                <a:spcPct val="150000"/>
              </a:lnSpc>
            </a:pPr>
            <a:r>
              <a:rPr lang="pt-BR" sz="2000" dirty="0">
                <a:latin typeface="Arial" panose="020B0604020202020204" pitchFamily="34" charset="0"/>
                <a:cs typeface="Arial" panose="020B0604020202020204" pitchFamily="34" charset="0"/>
              </a:rPr>
              <a:t>Higienização antisséptica </a:t>
            </a:r>
          </a:p>
          <a:p>
            <a:pPr>
              <a:lnSpc>
                <a:spcPct val="150000"/>
              </a:lnSpc>
            </a:pPr>
            <a:r>
              <a:rPr lang="pt-BR" sz="2000" dirty="0">
                <a:latin typeface="Arial" panose="020B0604020202020204" pitchFamily="34" charset="0"/>
                <a:cs typeface="Arial" panose="020B0604020202020204" pitchFamily="34" charset="0"/>
              </a:rPr>
              <a:t>Microagulhamento 1,0 mm </a:t>
            </a:r>
          </a:p>
          <a:p>
            <a:pPr>
              <a:lnSpc>
                <a:spcPct val="150000"/>
              </a:lnSpc>
            </a:pPr>
            <a:r>
              <a:rPr lang="pt-BR" sz="2000" dirty="0">
                <a:latin typeface="Arial" panose="020B0604020202020204" pitchFamily="34" charset="0"/>
                <a:cs typeface="Arial" panose="020B0604020202020204" pitchFamily="34" charset="0"/>
              </a:rPr>
              <a:t>Aplicação de: </a:t>
            </a:r>
          </a:p>
          <a:p>
            <a:pPr lvl="1">
              <a:lnSpc>
                <a:spcPct val="150000"/>
              </a:lnSpc>
            </a:pPr>
            <a:r>
              <a:rPr lang="pt-BR" sz="2000" dirty="0">
                <a:latin typeface="Arial" panose="020B0604020202020204" pitchFamily="34" charset="0"/>
                <a:cs typeface="Arial" panose="020B0604020202020204" pitchFamily="34" charset="0"/>
              </a:rPr>
              <a:t>- </a:t>
            </a:r>
            <a:r>
              <a:rPr lang="pt-BR" sz="2000" dirty="0" err="1">
                <a:latin typeface="Arial" panose="020B0604020202020204" pitchFamily="34" charset="0"/>
                <a:cs typeface="Arial" panose="020B0604020202020204" pitchFamily="34" charset="0"/>
              </a:rPr>
              <a:t>Exossomos</a:t>
            </a:r>
            <a:r>
              <a:rPr lang="pt-B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</a:p>
          <a:p>
            <a:pPr lvl="1">
              <a:lnSpc>
                <a:spcPct val="150000"/>
              </a:lnSpc>
            </a:pPr>
            <a:r>
              <a:rPr lang="pt-BR" sz="2000" dirty="0">
                <a:latin typeface="Arial" panose="020B0604020202020204" pitchFamily="34" charset="0"/>
                <a:cs typeface="Arial" panose="020B0604020202020204" pitchFamily="34" charset="0"/>
              </a:rPr>
              <a:t>- GHK-Cu </a:t>
            </a:r>
          </a:p>
          <a:p>
            <a:pPr lvl="1">
              <a:lnSpc>
                <a:spcPct val="150000"/>
              </a:lnSpc>
            </a:pPr>
            <a:r>
              <a:rPr lang="pt-BR" sz="2000" dirty="0">
                <a:latin typeface="Arial" panose="020B0604020202020204" pitchFamily="34" charset="0"/>
                <a:cs typeface="Arial" panose="020B0604020202020204" pitchFamily="34" charset="0"/>
              </a:rPr>
              <a:t>- Fatores de crescimento </a:t>
            </a:r>
          </a:p>
          <a:p>
            <a:pPr lvl="1">
              <a:lnSpc>
                <a:spcPct val="150000"/>
              </a:lnSpc>
            </a:pPr>
            <a:r>
              <a:rPr lang="pt-BR" sz="2000" dirty="0">
                <a:latin typeface="Arial" panose="020B0604020202020204" pitchFamily="34" charset="0"/>
                <a:cs typeface="Arial" panose="020B0604020202020204" pitchFamily="34" charset="0"/>
              </a:rPr>
              <a:t>- Silício orgânico </a:t>
            </a:r>
          </a:p>
          <a:p>
            <a:pPr>
              <a:lnSpc>
                <a:spcPct val="150000"/>
              </a:lnSpc>
            </a:pPr>
            <a:r>
              <a:rPr lang="pt-BR" sz="2000" dirty="0">
                <a:latin typeface="Arial" panose="020B0604020202020204" pitchFamily="34" charset="0"/>
                <a:cs typeface="Arial" panose="020B0604020202020204" pitchFamily="34" charset="0"/>
              </a:rPr>
              <a:t> - LED vermelho 15 minutos</a:t>
            </a:r>
          </a:p>
          <a:p>
            <a:pPr>
              <a:lnSpc>
                <a:spcPct val="150000"/>
              </a:lnSpc>
            </a:pPr>
            <a:endParaRPr lang="pt-BR" sz="2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91596119"/>
      </p:ext>
    </p:extLst>
  </p:cSld>
  <p:clrMapOvr>
    <a:masterClrMapping/>
  </p:clrMapOvr>
</p:sld>
</file>

<file path=ppt/slides/slide9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4392418-A6B7-5679-36D0-B0EDB9BDD99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CaixaDeTexto 5">
            <a:extLst>
              <a:ext uri="{FF2B5EF4-FFF2-40B4-BE49-F238E27FC236}">
                <a16:creationId xmlns:a16="http://schemas.microsoft.com/office/drawing/2014/main" id="{8C7CDAA1-1158-235E-9A9B-9ED216370AF0}"/>
              </a:ext>
            </a:extLst>
          </p:cNvPr>
          <p:cNvSpPr txBox="1"/>
          <p:nvPr/>
        </p:nvSpPr>
        <p:spPr>
          <a:xfrm>
            <a:off x="2798506" y="3200089"/>
            <a:ext cx="6098458" cy="313932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endParaRPr lang="pt-BR" dirty="0"/>
          </a:p>
          <a:p>
            <a:endParaRPr lang="pt-BR" dirty="0"/>
          </a:p>
          <a:p>
            <a:endParaRPr lang="pt-BR" dirty="0"/>
          </a:p>
          <a:p>
            <a:endParaRPr lang="pt-BR" dirty="0"/>
          </a:p>
          <a:p>
            <a:endParaRPr lang="pt-BR" dirty="0"/>
          </a:p>
          <a:p>
            <a:endParaRPr lang="pt-BR" dirty="0"/>
          </a:p>
          <a:p>
            <a:endParaRPr lang="pt-BR" dirty="0"/>
          </a:p>
          <a:p>
            <a:endParaRPr lang="pt-BR" dirty="0"/>
          </a:p>
          <a:p>
            <a:endParaRPr lang="pt-BR" dirty="0"/>
          </a:p>
          <a:p>
            <a:endParaRPr lang="pt-BR" dirty="0"/>
          </a:p>
          <a:p>
            <a:endParaRPr lang="pt-BR" dirty="0"/>
          </a:p>
        </p:txBody>
      </p:sp>
      <p:sp>
        <p:nvSpPr>
          <p:cNvPr id="3" name="CaixaDeTexto 2">
            <a:extLst>
              <a:ext uri="{FF2B5EF4-FFF2-40B4-BE49-F238E27FC236}">
                <a16:creationId xmlns:a16="http://schemas.microsoft.com/office/drawing/2014/main" id="{D8EE45DC-D779-203E-226D-4E5B1BA0DF0D}"/>
              </a:ext>
            </a:extLst>
          </p:cNvPr>
          <p:cNvSpPr txBox="1"/>
          <p:nvPr/>
        </p:nvSpPr>
        <p:spPr>
          <a:xfrm>
            <a:off x="-2" y="-162232"/>
            <a:ext cx="12192001" cy="588308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endParaRPr lang="pt-BR" sz="2000" b="1" dirty="0"/>
          </a:p>
          <a:p>
            <a:pPr>
              <a:lnSpc>
                <a:spcPct val="150000"/>
              </a:lnSpc>
            </a:pPr>
            <a:r>
              <a:rPr lang="pt-BR" sz="2000" b="1" dirty="0">
                <a:latin typeface="Arial" panose="020B0604020202020204" pitchFamily="34" charset="0"/>
                <a:cs typeface="Arial" panose="020B0604020202020204" pitchFamily="34" charset="0"/>
              </a:rPr>
              <a:t>Sugestão de protocolo premium estrias</a:t>
            </a:r>
          </a:p>
          <a:p>
            <a:pPr>
              <a:lnSpc>
                <a:spcPct val="150000"/>
              </a:lnSpc>
            </a:pPr>
            <a:r>
              <a:rPr lang="pt-BR" sz="2000" b="1" dirty="0">
                <a:latin typeface="Arial" panose="020B0604020202020204" pitchFamily="34" charset="0"/>
                <a:cs typeface="Arial" panose="020B0604020202020204" pitchFamily="34" charset="0"/>
              </a:rPr>
              <a:t>Sessão</a:t>
            </a:r>
          </a:p>
          <a:p>
            <a:pPr>
              <a:lnSpc>
                <a:spcPct val="150000"/>
              </a:lnSpc>
            </a:pPr>
            <a:r>
              <a:rPr lang="pt-BR" sz="2000" dirty="0">
                <a:latin typeface="Arial" panose="020B0604020202020204" pitchFamily="34" charset="0"/>
                <a:cs typeface="Arial" panose="020B0604020202020204" pitchFamily="34" charset="0"/>
              </a:rPr>
              <a:t>Antissepsia </a:t>
            </a:r>
          </a:p>
          <a:p>
            <a:pPr>
              <a:lnSpc>
                <a:spcPct val="150000"/>
              </a:lnSpc>
            </a:pPr>
            <a:r>
              <a:rPr lang="pt-BR" sz="2000" dirty="0">
                <a:latin typeface="Arial" panose="020B0604020202020204" pitchFamily="34" charset="0"/>
                <a:cs typeface="Arial" panose="020B0604020202020204" pitchFamily="34" charset="0"/>
              </a:rPr>
              <a:t>Microagulhamento cruzado 1,5 mm–2,0 mm </a:t>
            </a:r>
          </a:p>
          <a:p>
            <a:pPr>
              <a:lnSpc>
                <a:spcPct val="150000"/>
              </a:lnSpc>
            </a:pPr>
            <a:r>
              <a:rPr lang="pt-BR" sz="2000" dirty="0" err="1">
                <a:latin typeface="Arial" panose="020B0604020202020204" pitchFamily="34" charset="0"/>
                <a:cs typeface="Arial" panose="020B0604020202020204" pitchFamily="34" charset="0"/>
              </a:rPr>
              <a:t>Drug</a:t>
            </a:r>
            <a:r>
              <a:rPr lang="pt-BR" sz="2000" dirty="0">
                <a:latin typeface="Arial" panose="020B0604020202020204" pitchFamily="34" charset="0"/>
                <a:cs typeface="Arial" panose="020B0604020202020204" pitchFamily="34" charset="0"/>
              </a:rPr>
              <a:t> delivery: </a:t>
            </a:r>
          </a:p>
          <a:p>
            <a:pPr lvl="1">
              <a:lnSpc>
                <a:spcPct val="150000"/>
              </a:lnSpc>
            </a:pPr>
            <a:r>
              <a:rPr lang="pt-BR" sz="2000" dirty="0">
                <a:latin typeface="Arial" panose="020B0604020202020204" pitchFamily="34" charset="0"/>
                <a:cs typeface="Arial" panose="020B0604020202020204" pitchFamily="34" charset="0"/>
              </a:rPr>
              <a:t>PDRN </a:t>
            </a:r>
          </a:p>
          <a:p>
            <a:pPr lvl="1">
              <a:lnSpc>
                <a:spcPct val="150000"/>
              </a:lnSpc>
            </a:pPr>
            <a:r>
              <a:rPr lang="pt-BR" sz="2000" dirty="0">
                <a:latin typeface="Arial" panose="020B0604020202020204" pitchFamily="34" charset="0"/>
                <a:cs typeface="Arial" panose="020B0604020202020204" pitchFamily="34" charset="0"/>
              </a:rPr>
              <a:t>Vitamina C </a:t>
            </a:r>
          </a:p>
          <a:p>
            <a:pPr lvl="1">
              <a:lnSpc>
                <a:spcPct val="150000"/>
              </a:lnSpc>
            </a:pPr>
            <a:r>
              <a:rPr lang="pt-BR" sz="2000" dirty="0">
                <a:latin typeface="Arial" panose="020B0604020202020204" pitchFamily="34" charset="0"/>
                <a:cs typeface="Arial" panose="020B0604020202020204" pitchFamily="34" charset="0"/>
              </a:rPr>
              <a:t>Ácido Hialurônico </a:t>
            </a:r>
          </a:p>
          <a:p>
            <a:pPr lvl="1">
              <a:lnSpc>
                <a:spcPct val="150000"/>
              </a:lnSpc>
            </a:pPr>
            <a:r>
              <a:rPr lang="pt-BR" sz="2000" dirty="0">
                <a:latin typeface="Arial" panose="020B0604020202020204" pitchFamily="34" charset="0"/>
                <a:cs typeface="Arial" panose="020B0604020202020204" pitchFamily="34" charset="0"/>
              </a:rPr>
              <a:t>Silício Orgânico </a:t>
            </a:r>
          </a:p>
          <a:p>
            <a:pPr>
              <a:lnSpc>
                <a:spcPct val="150000"/>
              </a:lnSpc>
            </a:pPr>
            <a:r>
              <a:rPr lang="pt-BR" sz="2000" dirty="0">
                <a:latin typeface="Arial" panose="020B0604020202020204" pitchFamily="34" charset="0"/>
                <a:cs typeface="Arial" panose="020B0604020202020204" pitchFamily="34" charset="0"/>
              </a:rPr>
              <a:t>Máscara calmante reparadora </a:t>
            </a:r>
          </a:p>
          <a:p>
            <a:pPr>
              <a:lnSpc>
                <a:spcPct val="150000"/>
              </a:lnSpc>
            </a:pPr>
            <a:r>
              <a:rPr lang="pt-BR" sz="2000" dirty="0">
                <a:latin typeface="Arial" panose="020B0604020202020204" pitchFamily="34" charset="0"/>
                <a:cs typeface="Arial" panose="020B0604020202020204" pitchFamily="34" charset="0"/>
              </a:rPr>
              <a:t>LED vermelho </a:t>
            </a:r>
          </a:p>
          <a:p>
            <a:pPr>
              <a:lnSpc>
                <a:spcPct val="150000"/>
              </a:lnSpc>
            </a:pPr>
            <a:endParaRPr lang="pt-BR" sz="2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64829082"/>
      </p:ext>
    </p:extLst>
  </p:cSld>
  <p:clrMapOvr>
    <a:masterClrMapping/>
  </p:clrMapOvr>
</p:sld>
</file>

<file path=ppt/slides/slide9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89BF837-FA5D-44CC-E295-E1793A81D76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CaixaDeTexto 5">
            <a:extLst>
              <a:ext uri="{FF2B5EF4-FFF2-40B4-BE49-F238E27FC236}">
                <a16:creationId xmlns:a16="http://schemas.microsoft.com/office/drawing/2014/main" id="{DA9BFE60-D905-FA4D-5745-ADE5A4AB54FC}"/>
              </a:ext>
            </a:extLst>
          </p:cNvPr>
          <p:cNvSpPr txBox="1"/>
          <p:nvPr/>
        </p:nvSpPr>
        <p:spPr>
          <a:xfrm>
            <a:off x="2798506" y="3200089"/>
            <a:ext cx="6098458" cy="313932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endParaRPr lang="pt-BR" dirty="0"/>
          </a:p>
          <a:p>
            <a:endParaRPr lang="pt-BR" dirty="0"/>
          </a:p>
          <a:p>
            <a:endParaRPr lang="pt-BR" dirty="0"/>
          </a:p>
          <a:p>
            <a:endParaRPr lang="pt-BR" dirty="0"/>
          </a:p>
          <a:p>
            <a:endParaRPr lang="pt-BR" dirty="0"/>
          </a:p>
          <a:p>
            <a:endParaRPr lang="pt-BR" dirty="0"/>
          </a:p>
          <a:p>
            <a:endParaRPr lang="pt-BR" dirty="0"/>
          </a:p>
          <a:p>
            <a:endParaRPr lang="pt-BR" dirty="0"/>
          </a:p>
          <a:p>
            <a:endParaRPr lang="pt-BR" dirty="0"/>
          </a:p>
          <a:p>
            <a:endParaRPr lang="pt-BR" dirty="0"/>
          </a:p>
          <a:p>
            <a:endParaRPr lang="pt-BR" dirty="0"/>
          </a:p>
        </p:txBody>
      </p:sp>
      <p:sp>
        <p:nvSpPr>
          <p:cNvPr id="3" name="CaixaDeTexto 2">
            <a:extLst>
              <a:ext uri="{FF2B5EF4-FFF2-40B4-BE49-F238E27FC236}">
                <a16:creationId xmlns:a16="http://schemas.microsoft.com/office/drawing/2014/main" id="{6D9371E7-E398-207F-66E7-0DF91EC176E3}"/>
              </a:ext>
            </a:extLst>
          </p:cNvPr>
          <p:cNvSpPr txBox="1"/>
          <p:nvPr/>
        </p:nvSpPr>
        <p:spPr>
          <a:xfrm>
            <a:off x="-2" y="-162232"/>
            <a:ext cx="12192001" cy="680641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endParaRPr lang="pt-BR" sz="2000" b="1" dirty="0"/>
          </a:p>
          <a:p>
            <a:pPr>
              <a:lnSpc>
                <a:spcPct val="150000"/>
              </a:lnSpc>
            </a:pPr>
            <a:r>
              <a:rPr lang="pt-BR" sz="2000" b="1" dirty="0">
                <a:latin typeface="Arial" panose="020B0604020202020204" pitchFamily="34" charset="0"/>
                <a:cs typeface="Arial" panose="020B0604020202020204" pitchFamily="34" charset="0"/>
              </a:rPr>
              <a:t>Cuidados pós procedimento</a:t>
            </a:r>
          </a:p>
          <a:p>
            <a:pPr>
              <a:lnSpc>
                <a:spcPct val="150000"/>
              </a:lnSpc>
            </a:pPr>
            <a:r>
              <a:rPr lang="pt-BR" sz="2000" dirty="0">
                <a:latin typeface="Arial" panose="020B0604020202020204" pitchFamily="34" charset="0"/>
                <a:cs typeface="Arial" panose="020B0604020202020204" pitchFamily="34" charset="0"/>
              </a:rPr>
              <a:t>Evitar sol por 7 dias </a:t>
            </a:r>
          </a:p>
          <a:p>
            <a:pPr>
              <a:lnSpc>
                <a:spcPct val="150000"/>
              </a:lnSpc>
            </a:pPr>
            <a:r>
              <a:rPr lang="pt-BR" sz="2000" dirty="0">
                <a:latin typeface="Arial" panose="020B0604020202020204" pitchFamily="34" charset="0"/>
                <a:cs typeface="Arial" panose="020B0604020202020204" pitchFamily="34" charset="0"/>
              </a:rPr>
              <a:t>Não usar ácidos por 5 dias </a:t>
            </a:r>
          </a:p>
          <a:p>
            <a:pPr>
              <a:lnSpc>
                <a:spcPct val="150000"/>
              </a:lnSpc>
            </a:pPr>
            <a:r>
              <a:rPr lang="pt-BR" sz="2000" dirty="0">
                <a:latin typeface="Arial" panose="020B0604020202020204" pitchFamily="34" charset="0"/>
                <a:cs typeface="Arial" panose="020B0604020202020204" pitchFamily="34" charset="0"/>
              </a:rPr>
              <a:t>Hidratação intensa </a:t>
            </a:r>
          </a:p>
          <a:p>
            <a:pPr>
              <a:lnSpc>
                <a:spcPct val="150000"/>
              </a:lnSpc>
            </a:pPr>
            <a:r>
              <a:rPr lang="pt-BR" sz="2000" dirty="0">
                <a:latin typeface="Arial" panose="020B0604020202020204" pitchFamily="34" charset="0"/>
                <a:cs typeface="Arial" panose="020B0604020202020204" pitchFamily="34" charset="0"/>
              </a:rPr>
              <a:t>Uso obrigatório de FPS </a:t>
            </a:r>
          </a:p>
          <a:p>
            <a:pPr>
              <a:lnSpc>
                <a:spcPct val="150000"/>
              </a:lnSpc>
            </a:pPr>
            <a:r>
              <a:rPr lang="pt-BR" sz="2000" dirty="0">
                <a:latin typeface="Arial" panose="020B0604020202020204" pitchFamily="34" charset="0"/>
                <a:cs typeface="Arial" panose="020B0604020202020204" pitchFamily="34" charset="0"/>
              </a:rPr>
              <a:t>Evitar calor excessivo nas primeiras 24h </a:t>
            </a:r>
          </a:p>
          <a:p>
            <a:pPr>
              <a:lnSpc>
                <a:spcPct val="150000"/>
              </a:lnSpc>
            </a:pPr>
            <a:r>
              <a:rPr lang="pt-BR" sz="2000" b="1" dirty="0">
                <a:latin typeface="Arial" panose="020B0604020202020204" pitchFamily="34" charset="0"/>
                <a:cs typeface="Arial" panose="020B0604020202020204" pitchFamily="34" charset="0"/>
              </a:rPr>
              <a:t>Contraindicações</a:t>
            </a:r>
          </a:p>
          <a:p>
            <a:pPr>
              <a:lnSpc>
                <a:spcPct val="150000"/>
              </a:lnSpc>
            </a:pPr>
            <a:r>
              <a:rPr lang="pt-BR" sz="2000" dirty="0">
                <a:latin typeface="Arial" panose="020B0604020202020204" pitchFamily="34" charset="0"/>
                <a:cs typeface="Arial" panose="020B0604020202020204" pitchFamily="34" charset="0"/>
              </a:rPr>
              <a:t>Gestação </a:t>
            </a:r>
          </a:p>
          <a:p>
            <a:pPr>
              <a:lnSpc>
                <a:spcPct val="150000"/>
              </a:lnSpc>
            </a:pPr>
            <a:r>
              <a:rPr lang="pt-BR" sz="2000" dirty="0">
                <a:latin typeface="Arial" panose="020B0604020202020204" pitchFamily="34" charset="0"/>
                <a:cs typeface="Arial" panose="020B0604020202020204" pitchFamily="34" charset="0"/>
              </a:rPr>
              <a:t>Infecção ativa </a:t>
            </a:r>
          </a:p>
          <a:p>
            <a:pPr>
              <a:lnSpc>
                <a:spcPct val="150000"/>
              </a:lnSpc>
            </a:pPr>
            <a:r>
              <a:rPr lang="pt-BR" sz="2000" dirty="0">
                <a:latin typeface="Arial" panose="020B0604020202020204" pitchFamily="34" charset="0"/>
                <a:cs typeface="Arial" panose="020B0604020202020204" pitchFamily="34" charset="0"/>
              </a:rPr>
              <a:t>Psoríase ativa </a:t>
            </a:r>
          </a:p>
          <a:p>
            <a:pPr>
              <a:lnSpc>
                <a:spcPct val="150000"/>
              </a:lnSpc>
            </a:pPr>
            <a:r>
              <a:rPr lang="pt-BR" sz="2000" dirty="0">
                <a:latin typeface="Arial" panose="020B0604020202020204" pitchFamily="34" charset="0"/>
                <a:cs typeface="Arial" panose="020B0604020202020204" pitchFamily="34" charset="0"/>
              </a:rPr>
              <a:t>Diabetes descompensada </a:t>
            </a:r>
          </a:p>
          <a:p>
            <a:pPr>
              <a:lnSpc>
                <a:spcPct val="150000"/>
              </a:lnSpc>
            </a:pPr>
            <a:r>
              <a:rPr lang="pt-BR" sz="2000" dirty="0">
                <a:latin typeface="Arial" panose="020B0604020202020204" pitchFamily="34" charset="0"/>
                <a:cs typeface="Arial" panose="020B0604020202020204" pitchFamily="34" charset="0"/>
              </a:rPr>
              <a:t>Uso de isotretinoína recente </a:t>
            </a:r>
          </a:p>
          <a:p>
            <a:pPr>
              <a:lnSpc>
                <a:spcPct val="150000"/>
              </a:lnSpc>
            </a:pPr>
            <a:r>
              <a:rPr lang="pt-BR" sz="2000" dirty="0">
                <a:latin typeface="Arial" panose="020B0604020202020204" pitchFamily="34" charset="0"/>
                <a:cs typeface="Arial" panose="020B0604020202020204" pitchFamily="34" charset="0"/>
              </a:rPr>
              <a:t>Tendência a queloides severos.</a:t>
            </a:r>
          </a:p>
          <a:p>
            <a:pPr>
              <a:lnSpc>
                <a:spcPct val="150000"/>
              </a:lnSpc>
            </a:pPr>
            <a:endParaRPr lang="pt-BR" sz="2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92703361"/>
      </p:ext>
    </p:extLst>
  </p:cSld>
  <p:clrMapOvr>
    <a:masterClrMapping/>
  </p:clrMapOvr>
</p:sld>
</file>

<file path=ppt/slides/slide9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27DEFB0-68D6-DBB7-6A83-04BA59ACD0B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CaixaDeTexto 5">
            <a:extLst>
              <a:ext uri="{FF2B5EF4-FFF2-40B4-BE49-F238E27FC236}">
                <a16:creationId xmlns:a16="http://schemas.microsoft.com/office/drawing/2014/main" id="{4842375B-0B25-8ED7-3319-17136E83B4ED}"/>
              </a:ext>
            </a:extLst>
          </p:cNvPr>
          <p:cNvSpPr txBox="1"/>
          <p:nvPr/>
        </p:nvSpPr>
        <p:spPr>
          <a:xfrm>
            <a:off x="2798506" y="3200089"/>
            <a:ext cx="6098458" cy="313932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endParaRPr lang="pt-BR" dirty="0"/>
          </a:p>
          <a:p>
            <a:endParaRPr lang="pt-BR" dirty="0"/>
          </a:p>
          <a:p>
            <a:endParaRPr lang="pt-BR" dirty="0"/>
          </a:p>
          <a:p>
            <a:endParaRPr lang="pt-BR" dirty="0"/>
          </a:p>
          <a:p>
            <a:endParaRPr lang="pt-BR" dirty="0"/>
          </a:p>
          <a:p>
            <a:endParaRPr lang="pt-BR" dirty="0"/>
          </a:p>
          <a:p>
            <a:endParaRPr lang="pt-BR" dirty="0"/>
          </a:p>
          <a:p>
            <a:endParaRPr lang="pt-BR" dirty="0"/>
          </a:p>
          <a:p>
            <a:endParaRPr lang="pt-BR" dirty="0"/>
          </a:p>
          <a:p>
            <a:endParaRPr lang="pt-BR" dirty="0"/>
          </a:p>
          <a:p>
            <a:endParaRPr lang="pt-BR" dirty="0"/>
          </a:p>
        </p:txBody>
      </p:sp>
      <p:sp>
        <p:nvSpPr>
          <p:cNvPr id="3" name="CaixaDeTexto 2">
            <a:extLst>
              <a:ext uri="{FF2B5EF4-FFF2-40B4-BE49-F238E27FC236}">
                <a16:creationId xmlns:a16="http://schemas.microsoft.com/office/drawing/2014/main" id="{6DBDADD2-4FA8-B511-C1E5-468E3A44724F}"/>
              </a:ext>
            </a:extLst>
          </p:cNvPr>
          <p:cNvSpPr txBox="1"/>
          <p:nvPr/>
        </p:nvSpPr>
        <p:spPr>
          <a:xfrm>
            <a:off x="-2" y="-162232"/>
            <a:ext cx="12192001" cy="311309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endParaRPr lang="pt-BR" sz="2000" b="1" dirty="0"/>
          </a:p>
          <a:p>
            <a:pPr>
              <a:lnSpc>
                <a:spcPct val="150000"/>
              </a:lnSpc>
            </a:pPr>
            <a:r>
              <a:rPr lang="pt-BR" sz="2000" b="1" dirty="0">
                <a:latin typeface="Arial" panose="020B0604020202020204" pitchFamily="34" charset="0"/>
                <a:cs typeface="Arial" panose="020B0604020202020204" pitchFamily="34" charset="0"/>
              </a:rPr>
              <a:t>Considerações Finais</a:t>
            </a:r>
          </a:p>
          <a:p>
            <a:pPr>
              <a:lnSpc>
                <a:spcPct val="150000"/>
              </a:lnSpc>
            </a:pPr>
            <a:r>
              <a:rPr lang="pt-BR" sz="2000" dirty="0">
                <a:latin typeface="Arial" panose="020B0604020202020204" pitchFamily="34" charset="0"/>
                <a:cs typeface="Arial" panose="020B0604020202020204" pitchFamily="34" charset="0"/>
              </a:rPr>
              <a:t>O microagulhamento com </a:t>
            </a:r>
            <a:r>
              <a:rPr lang="pt-BR" sz="2000" dirty="0" err="1">
                <a:latin typeface="Arial" panose="020B0604020202020204" pitchFamily="34" charset="0"/>
                <a:cs typeface="Arial" panose="020B0604020202020204" pitchFamily="34" charset="0"/>
              </a:rPr>
              <a:t>bioestimulador</a:t>
            </a:r>
            <a:r>
              <a:rPr lang="pt-BR" sz="2000" dirty="0">
                <a:latin typeface="Arial" panose="020B0604020202020204" pitchFamily="34" charset="0"/>
                <a:cs typeface="Arial" panose="020B0604020202020204" pitchFamily="34" charset="0"/>
              </a:rPr>
              <a:t> é um tratamento seguro, eficaz e personalizado, ideal para quem busca rejuvenescimento natural e melhora da qualidade da pele sem perder a naturalidade.</a:t>
            </a:r>
          </a:p>
          <a:p>
            <a:pPr>
              <a:lnSpc>
                <a:spcPct val="150000"/>
              </a:lnSpc>
            </a:pPr>
            <a:r>
              <a:rPr lang="pt-BR" sz="2000" dirty="0">
                <a:latin typeface="Arial" panose="020B0604020202020204" pitchFamily="34" charset="0"/>
                <a:cs typeface="Arial" panose="020B0604020202020204" pitchFamily="34" charset="0"/>
              </a:rPr>
              <a:t>A avaliação profissional é essencial para definição do protocolo e escolha do </a:t>
            </a:r>
            <a:r>
              <a:rPr lang="pt-BR" sz="2000" dirty="0" err="1">
                <a:latin typeface="Arial" panose="020B0604020202020204" pitchFamily="34" charset="0"/>
                <a:cs typeface="Arial" panose="020B0604020202020204" pitchFamily="34" charset="0"/>
              </a:rPr>
              <a:t>bioestimulador</a:t>
            </a:r>
            <a:r>
              <a:rPr lang="pt-BR" sz="2000" dirty="0">
                <a:latin typeface="Arial" panose="020B0604020202020204" pitchFamily="34" charset="0"/>
                <a:cs typeface="Arial" panose="020B0604020202020204" pitchFamily="34" charset="0"/>
              </a:rPr>
              <a:t> mais adequado para cada paciente.</a:t>
            </a:r>
          </a:p>
          <a:p>
            <a:pPr>
              <a:lnSpc>
                <a:spcPct val="150000"/>
              </a:lnSpc>
            </a:pPr>
            <a:endParaRPr lang="pt-BR" sz="2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79548374"/>
      </p:ext>
    </p:extLst>
  </p:cSld>
  <p:clrMapOvr>
    <a:masterClrMapping/>
  </p:clrMapOvr>
</p:sld>
</file>

<file path=ppt/slides/slide9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EDE9B6AA-C2C3-92CF-E227-4B8784EE11F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11">
            <a:extLst>
              <a:ext uri="{FF2B5EF4-FFF2-40B4-BE49-F238E27FC236}">
                <a16:creationId xmlns:a16="http://schemas.microsoft.com/office/drawing/2014/main" id="{32BC26D8-82FB-445E-AA49-62A77D7C1EE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3C4E5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CB44330D-EA18-4254-AA95-EB49948539B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11237976" cy="589788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Imagem 2">
            <a:extLst>
              <a:ext uri="{FF2B5EF4-FFF2-40B4-BE49-F238E27FC236}">
                <a16:creationId xmlns:a16="http://schemas.microsoft.com/office/drawing/2014/main" id="{AF7D3B0E-27AB-BFCE-C57F-FE437454160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369535" y="643467"/>
            <a:ext cx="7452930" cy="5571066"/>
          </a:xfrm>
          <a:prstGeom prst="rect">
            <a:avLst/>
          </a:prstGeom>
        </p:spPr>
      </p:pic>
      <p:sp>
        <p:nvSpPr>
          <p:cNvPr id="7" name="CaixaDeTexto 6">
            <a:extLst>
              <a:ext uri="{FF2B5EF4-FFF2-40B4-BE49-F238E27FC236}">
                <a16:creationId xmlns:a16="http://schemas.microsoft.com/office/drawing/2014/main" id="{5891C549-4785-BA9B-17AD-CFFEA771874B}"/>
              </a:ext>
            </a:extLst>
          </p:cNvPr>
          <p:cNvSpPr txBox="1"/>
          <p:nvPr/>
        </p:nvSpPr>
        <p:spPr>
          <a:xfrm>
            <a:off x="3004984" y="3229585"/>
            <a:ext cx="8793726" cy="320087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spcAft>
                <a:spcPts val="600"/>
              </a:spcAft>
            </a:pPr>
            <a:endParaRPr lang="pt-BR"/>
          </a:p>
          <a:p>
            <a:pPr>
              <a:spcAft>
                <a:spcPts val="600"/>
              </a:spcAft>
            </a:pPr>
            <a:endParaRPr lang="pt-BR"/>
          </a:p>
          <a:p>
            <a:pPr>
              <a:spcAft>
                <a:spcPts val="600"/>
              </a:spcAft>
            </a:pPr>
            <a:endParaRPr lang="pt-BR"/>
          </a:p>
          <a:p>
            <a:pPr>
              <a:spcAft>
                <a:spcPts val="600"/>
              </a:spcAft>
            </a:pPr>
            <a:endParaRPr lang="pt-BR"/>
          </a:p>
          <a:p>
            <a:pPr>
              <a:spcAft>
                <a:spcPts val="600"/>
              </a:spcAft>
            </a:pPr>
            <a:endParaRPr lang="pt-BR"/>
          </a:p>
          <a:p>
            <a:pPr>
              <a:spcAft>
                <a:spcPts val="600"/>
              </a:spcAft>
            </a:pPr>
            <a:endParaRPr lang="pt-BR"/>
          </a:p>
          <a:p>
            <a:pPr>
              <a:spcAft>
                <a:spcPts val="600"/>
              </a:spcAft>
            </a:pPr>
            <a:endParaRPr lang="pt-BR"/>
          </a:p>
          <a:p>
            <a:pPr>
              <a:spcAft>
                <a:spcPts val="600"/>
              </a:spcAft>
            </a:pPr>
            <a:endParaRPr lang="pt-BR"/>
          </a:p>
          <a:p>
            <a:pPr>
              <a:spcAft>
                <a:spcPts val="600"/>
              </a:spcAft>
            </a:pPr>
            <a:r>
              <a:rPr lang="pt-BR"/>
              <a:t>    </a:t>
            </a:r>
          </a:p>
        </p:txBody>
      </p:sp>
    </p:spTree>
    <p:extLst>
      <p:ext uri="{BB962C8B-B14F-4D97-AF65-F5344CB8AC3E}">
        <p14:creationId xmlns:p14="http://schemas.microsoft.com/office/powerpoint/2010/main" val="3788521107"/>
      </p:ext>
    </p:extLst>
  </p:cSld>
  <p:clrMapOvr>
    <a:masterClrMapping/>
  </p:clrMapOvr>
</p:sld>
</file>

<file path=ppt/slides/slide9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9C522F2-07A2-0567-4DBD-A65745F6C26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CaixaDeTexto 6">
            <a:extLst>
              <a:ext uri="{FF2B5EF4-FFF2-40B4-BE49-F238E27FC236}">
                <a16:creationId xmlns:a16="http://schemas.microsoft.com/office/drawing/2014/main" id="{0B97ACA3-08FE-2095-D32E-33A0FBF94195}"/>
              </a:ext>
            </a:extLst>
          </p:cNvPr>
          <p:cNvSpPr txBox="1"/>
          <p:nvPr/>
        </p:nvSpPr>
        <p:spPr>
          <a:xfrm>
            <a:off x="117986" y="132735"/>
            <a:ext cx="12074013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pt-BR" b="1" dirty="0"/>
              <a:t>REFERÊNCIAS BIBLIOGRÁFICAS</a:t>
            </a:r>
          </a:p>
          <a:p>
            <a:endParaRPr lang="pt-BR" dirty="0"/>
          </a:p>
        </p:txBody>
      </p:sp>
      <p:sp>
        <p:nvSpPr>
          <p:cNvPr id="3" name="CaixaDeTexto 2">
            <a:extLst>
              <a:ext uri="{FF2B5EF4-FFF2-40B4-BE49-F238E27FC236}">
                <a16:creationId xmlns:a16="http://schemas.microsoft.com/office/drawing/2014/main" id="{D2866E83-8630-10E5-C016-C3C12ABA7C6A}"/>
              </a:ext>
            </a:extLst>
          </p:cNvPr>
          <p:cNvSpPr txBox="1"/>
          <p:nvPr/>
        </p:nvSpPr>
        <p:spPr>
          <a:xfrm>
            <a:off x="0" y="-176981"/>
            <a:ext cx="12192000" cy="676364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spcBef>
                <a:spcPts val="2045"/>
              </a:spcBef>
              <a:buNone/>
            </a:pPr>
            <a:r>
              <a:rPr lang="pt-PT" sz="4800" b="1" dirty="0">
                <a:effectLst/>
                <a:latin typeface="Arial" panose="020B0604020202020204" pitchFamily="34" charset="0"/>
                <a:ea typeface="Arial" panose="020B0604020202020204" pitchFamily="34" charset="0"/>
              </a:rPr>
              <a:t> </a:t>
            </a:r>
            <a:endParaRPr lang="pt-BR" sz="2000" b="1" dirty="0">
              <a:effectLst/>
              <a:latin typeface="Arial" panose="020B0604020202020204" pitchFamily="34" charset="0"/>
              <a:ea typeface="Arial" panose="020B0604020202020204" pitchFamily="34" charset="0"/>
            </a:endParaRPr>
          </a:p>
          <a:p>
            <a:pPr marL="342900" lvl="0" indent="-342900">
              <a:buSzPts val="1100"/>
              <a:buFont typeface="Arial MT"/>
              <a:buChar char="•"/>
              <a:tabLst>
                <a:tab pos="664210" algn="l"/>
              </a:tabLst>
            </a:pPr>
            <a:r>
              <a:rPr lang="pt-PT" sz="1400" spc="0" dirty="0">
                <a:effectLst/>
                <a:latin typeface="Arial MT"/>
                <a:ea typeface="Arial MT"/>
                <a:cs typeface="Arial MT"/>
              </a:rPr>
              <a:t>Avci,</a:t>
            </a:r>
            <a:r>
              <a:rPr lang="pt-PT" sz="1400" spc="-15" dirty="0">
                <a:effectLst/>
                <a:latin typeface="Arial MT"/>
                <a:ea typeface="Arial MT"/>
                <a:cs typeface="Arial MT"/>
              </a:rPr>
              <a:t> </a:t>
            </a:r>
            <a:r>
              <a:rPr lang="pt-PT" sz="1400" spc="0" dirty="0">
                <a:effectLst/>
                <a:latin typeface="Arial MT"/>
                <a:ea typeface="Arial MT"/>
                <a:cs typeface="Arial MT"/>
              </a:rPr>
              <a:t>P.</a:t>
            </a:r>
            <a:r>
              <a:rPr lang="pt-PT" sz="1400" spc="-40" dirty="0">
                <a:effectLst/>
                <a:latin typeface="Arial MT"/>
                <a:ea typeface="Arial MT"/>
                <a:cs typeface="Arial MT"/>
              </a:rPr>
              <a:t> </a:t>
            </a:r>
            <a:r>
              <a:rPr lang="pt-PT" sz="1400" spc="0" dirty="0">
                <a:effectLst/>
                <a:latin typeface="Arial MT"/>
                <a:ea typeface="Arial MT"/>
                <a:cs typeface="Arial MT"/>
              </a:rPr>
              <a:t>et.al.</a:t>
            </a:r>
            <a:r>
              <a:rPr lang="pt-PT" sz="1400" spc="-45" dirty="0">
                <a:effectLst/>
                <a:latin typeface="Arial MT"/>
                <a:ea typeface="Arial MT"/>
                <a:cs typeface="Arial MT"/>
              </a:rPr>
              <a:t> </a:t>
            </a:r>
            <a:r>
              <a:rPr lang="pt-PT" sz="1400" spc="0" dirty="0">
                <a:effectLst/>
                <a:latin typeface="Arial MT"/>
                <a:ea typeface="Arial MT"/>
                <a:cs typeface="Arial MT"/>
              </a:rPr>
              <a:t>Low-Level</a:t>
            </a:r>
            <a:r>
              <a:rPr lang="pt-PT" sz="1400" spc="-5" dirty="0">
                <a:effectLst/>
                <a:latin typeface="Arial MT"/>
                <a:ea typeface="Arial MT"/>
                <a:cs typeface="Arial MT"/>
              </a:rPr>
              <a:t> </a:t>
            </a:r>
            <a:r>
              <a:rPr lang="pt-PT" sz="1400" spc="0" dirty="0">
                <a:effectLst/>
                <a:latin typeface="Arial MT"/>
                <a:ea typeface="Arial MT"/>
                <a:cs typeface="Arial MT"/>
              </a:rPr>
              <a:t>Laser</a:t>
            </a:r>
            <a:r>
              <a:rPr lang="pt-PT" sz="1400" spc="-45" dirty="0">
                <a:effectLst/>
                <a:latin typeface="Arial MT"/>
                <a:ea typeface="Arial MT"/>
                <a:cs typeface="Arial MT"/>
              </a:rPr>
              <a:t> </a:t>
            </a:r>
            <a:r>
              <a:rPr lang="pt-PT" sz="1400" spc="0" dirty="0">
                <a:effectLst/>
                <a:latin typeface="Arial MT"/>
                <a:ea typeface="Arial MT"/>
                <a:cs typeface="Arial MT"/>
              </a:rPr>
              <a:t>(Light)</a:t>
            </a:r>
            <a:r>
              <a:rPr lang="pt-PT" sz="1400" spc="-40" dirty="0">
                <a:effectLst/>
                <a:latin typeface="Arial MT"/>
                <a:ea typeface="Arial MT"/>
                <a:cs typeface="Arial MT"/>
              </a:rPr>
              <a:t> </a:t>
            </a:r>
            <a:r>
              <a:rPr lang="pt-PT" sz="1400" spc="0" dirty="0">
                <a:effectLst/>
                <a:latin typeface="Arial MT"/>
                <a:ea typeface="Arial MT"/>
                <a:cs typeface="Arial MT"/>
              </a:rPr>
              <a:t>Therapy(LLLT)</a:t>
            </a:r>
            <a:r>
              <a:rPr lang="pt-PT" sz="1400" spc="-55" dirty="0">
                <a:effectLst/>
                <a:latin typeface="Arial MT"/>
                <a:ea typeface="Arial MT"/>
                <a:cs typeface="Arial MT"/>
              </a:rPr>
              <a:t> </a:t>
            </a:r>
            <a:r>
              <a:rPr lang="pt-PT" sz="1400" spc="0" dirty="0">
                <a:effectLst/>
                <a:latin typeface="Arial MT"/>
                <a:ea typeface="Arial MT"/>
                <a:cs typeface="Arial MT"/>
              </a:rPr>
              <a:t>in</a:t>
            </a:r>
            <a:r>
              <a:rPr lang="pt-PT" sz="1400" spc="-25" dirty="0">
                <a:effectLst/>
                <a:latin typeface="Arial MT"/>
                <a:ea typeface="Arial MT"/>
                <a:cs typeface="Arial MT"/>
              </a:rPr>
              <a:t> </a:t>
            </a:r>
            <a:r>
              <a:rPr lang="pt-PT" sz="1400" spc="0" dirty="0">
                <a:effectLst/>
                <a:latin typeface="Arial MT"/>
                <a:ea typeface="Arial MT"/>
                <a:cs typeface="Arial MT"/>
              </a:rPr>
              <a:t>Skin:</a:t>
            </a:r>
            <a:r>
              <a:rPr lang="pt-PT" sz="1400" spc="-35" dirty="0">
                <a:effectLst/>
                <a:latin typeface="Arial MT"/>
                <a:ea typeface="Arial MT"/>
                <a:cs typeface="Arial MT"/>
              </a:rPr>
              <a:t> </a:t>
            </a:r>
            <a:r>
              <a:rPr lang="pt-PT" sz="1400" spc="0" dirty="0">
                <a:effectLst/>
                <a:latin typeface="Arial MT"/>
                <a:ea typeface="Arial MT"/>
                <a:cs typeface="Arial MT"/>
              </a:rPr>
              <a:t>Stimulating,</a:t>
            </a:r>
            <a:r>
              <a:rPr lang="pt-PT" sz="1400" spc="-50" dirty="0">
                <a:effectLst/>
                <a:latin typeface="Arial MT"/>
                <a:ea typeface="Arial MT"/>
                <a:cs typeface="Arial MT"/>
              </a:rPr>
              <a:t> </a:t>
            </a:r>
            <a:r>
              <a:rPr lang="pt-PT" sz="1400" spc="0" dirty="0">
                <a:effectLst/>
                <a:latin typeface="Arial MT"/>
                <a:ea typeface="Arial MT"/>
                <a:cs typeface="Arial MT"/>
              </a:rPr>
              <a:t>Healing,</a:t>
            </a:r>
            <a:r>
              <a:rPr lang="pt-PT" sz="1400" spc="-10" dirty="0">
                <a:effectLst/>
                <a:latin typeface="Arial MT"/>
                <a:ea typeface="Arial MT"/>
                <a:cs typeface="Arial MT"/>
              </a:rPr>
              <a:t> </a:t>
            </a:r>
            <a:r>
              <a:rPr lang="pt-PT" sz="1400" spc="0" dirty="0">
                <a:effectLst/>
                <a:latin typeface="Arial MT"/>
                <a:ea typeface="Arial MT"/>
                <a:cs typeface="Arial MT"/>
              </a:rPr>
              <a:t>Restoring.</a:t>
            </a:r>
            <a:r>
              <a:rPr lang="pt-PT" sz="1400" spc="-60" dirty="0">
                <a:effectLst/>
                <a:latin typeface="Arial MT"/>
                <a:ea typeface="Arial MT"/>
                <a:cs typeface="Arial MT"/>
              </a:rPr>
              <a:t> </a:t>
            </a:r>
            <a:r>
              <a:rPr lang="pt-PT" sz="1400" spc="0" dirty="0">
                <a:effectLst/>
                <a:latin typeface="Arial MT"/>
                <a:ea typeface="Arial MT"/>
                <a:cs typeface="Arial MT"/>
              </a:rPr>
              <a:t>S1.</a:t>
            </a:r>
            <a:r>
              <a:rPr lang="pt-PT" sz="1400" spc="-25" dirty="0">
                <a:effectLst/>
                <a:latin typeface="Arial MT"/>
                <a:ea typeface="Arial MT"/>
                <a:cs typeface="Arial MT"/>
              </a:rPr>
              <a:t> </a:t>
            </a:r>
            <a:r>
              <a:rPr lang="pt-PT" sz="1400" spc="0" dirty="0">
                <a:effectLst/>
                <a:latin typeface="Arial MT"/>
                <a:ea typeface="Arial MT"/>
                <a:cs typeface="Arial MT"/>
              </a:rPr>
              <a:t>Photodamage</a:t>
            </a:r>
            <a:r>
              <a:rPr lang="pt-PT" sz="1400" spc="-60" dirty="0">
                <a:effectLst/>
                <a:latin typeface="Arial MT"/>
                <a:ea typeface="Arial MT"/>
                <a:cs typeface="Arial MT"/>
              </a:rPr>
              <a:t> </a:t>
            </a:r>
            <a:r>
              <a:rPr lang="pt-PT" sz="1400" spc="0" dirty="0">
                <a:effectLst/>
                <a:latin typeface="Arial MT"/>
                <a:ea typeface="Arial MT"/>
                <a:cs typeface="Arial MT"/>
              </a:rPr>
              <a:t>of</a:t>
            </a:r>
            <a:r>
              <a:rPr lang="pt-PT" sz="1400" spc="-35" dirty="0">
                <a:effectLst/>
                <a:latin typeface="Arial MT"/>
                <a:ea typeface="Arial MT"/>
                <a:cs typeface="Arial MT"/>
              </a:rPr>
              <a:t> </a:t>
            </a:r>
            <a:r>
              <a:rPr lang="pt-PT" sz="1400" spc="0" dirty="0">
                <a:effectLst/>
                <a:latin typeface="Arial MT"/>
                <a:ea typeface="Arial MT"/>
                <a:cs typeface="Arial MT"/>
              </a:rPr>
              <a:t>the</a:t>
            </a:r>
            <a:r>
              <a:rPr lang="pt-PT" sz="1400" spc="-45" dirty="0">
                <a:effectLst/>
                <a:latin typeface="Arial MT"/>
                <a:ea typeface="Arial MT"/>
                <a:cs typeface="Arial MT"/>
              </a:rPr>
              <a:t> </a:t>
            </a:r>
            <a:r>
              <a:rPr lang="pt-PT" sz="1400" spc="0" dirty="0">
                <a:effectLst/>
                <a:latin typeface="Arial MT"/>
                <a:ea typeface="Arial MT"/>
                <a:cs typeface="Arial MT"/>
              </a:rPr>
              <a:t>skin.</a:t>
            </a:r>
            <a:r>
              <a:rPr lang="pt-PT" sz="1400" spc="-50" dirty="0">
                <a:effectLst/>
                <a:latin typeface="Arial MT"/>
                <a:ea typeface="Arial MT"/>
                <a:cs typeface="Arial MT"/>
              </a:rPr>
              <a:t> </a:t>
            </a:r>
            <a:r>
              <a:rPr lang="pt-PT" sz="1400" spc="0" dirty="0">
                <a:effectLst/>
                <a:latin typeface="Arial MT"/>
                <a:ea typeface="Arial MT"/>
                <a:cs typeface="Arial MT"/>
              </a:rPr>
              <a:t>Photochem</a:t>
            </a:r>
            <a:r>
              <a:rPr lang="pt-PT" sz="1400" spc="-35" dirty="0">
                <a:effectLst/>
                <a:latin typeface="Arial MT"/>
                <a:ea typeface="Arial MT"/>
                <a:cs typeface="Arial MT"/>
              </a:rPr>
              <a:t> </a:t>
            </a:r>
            <a:r>
              <a:rPr lang="pt-PT" sz="1400" spc="0" dirty="0">
                <a:effectLst/>
                <a:latin typeface="Arial MT"/>
                <a:ea typeface="Arial MT"/>
                <a:cs typeface="Arial MT"/>
              </a:rPr>
              <a:t>Photobiol</a:t>
            </a:r>
            <a:r>
              <a:rPr lang="pt-PT" sz="1400" spc="-30" dirty="0">
                <a:effectLst/>
                <a:latin typeface="Arial MT"/>
                <a:ea typeface="Arial MT"/>
                <a:cs typeface="Arial MT"/>
              </a:rPr>
              <a:t> </a:t>
            </a:r>
            <a:r>
              <a:rPr lang="pt-PT" sz="1400" spc="0" dirty="0">
                <a:effectLst/>
                <a:latin typeface="Arial MT"/>
                <a:ea typeface="Arial MT"/>
                <a:cs typeface="Arial MT"/>
              </a:rPr>
              <a:t>Sci.</a:t>
            </a:r>
            <a:r>
              <a:rPr lang="pt-PT" sz="1400" spc="-25" dirty="0">
                <a:effectLst/>
                <a:latin typeface="Arial MT"/>
                <a:ea typeface="Arial MT"/>
                <a:cs typeface="Arial MT"/>
              </a:rPr>
              <a:t> </a:t>
            </a:r>
            <a:r>
              <a:rPr lang="pt-PT" sz="1400" spc="0" dirty="0">
                <a:effectLst/>
                <a:latin typeface="Arial MT"/>
                <a:ea typeface="Arial MT"/>
                <a:cs typeface="Arial MT"/>
              </a:rPr>
              <a:t>2006;5(2):158–</a:t>
            </a:r>
            <a:r>
              <a:rPr lang="pt-PT" sz="1400" spc="-25" dirty="0">
                <a:effectLst/>
                <a:latin typeface="Arial MT"/>
                <a:ea typeface="Arial MT"/>
                <a:cs typeface="Arial MT"/>
              </a:rPr>
              <a:t>9.</a:t>
            </a:r>
            <a:endParaRPr lang="pt-BR" sz="1400" spc="0" dirty="0">
              <a:effectLst/>
              <a:latin typeface="Arial MT"/>
              <a:ea typeface="Arial MT"/>
              <a:cs typeface="Arial MT"/>
            </a:endParaRPr>
          </a:p>
          <a:p>
            <a:pPr>
              <a:buNone/>
            </a:pPr>
            <a:r>
              <a:rPr lang="pt-PT" sz="1400" b="0" dirty="0">
                <a:effectLst/>
                <a:latin typeface="Arial MT"/>
                <a:ea typeface="Arial" panose="020B0604020202020204" pitchFamily="34" charset="0"/>
              </a:rPr>
              <a:t> </a:t>
            </a:r>
            <a:endParaRPr lang="pt-BR" sz="1400" b="1" dirty="0">
              <a:effectLst/>
              <a:latin typeface="Arial" panose="020B0604020202020204" pitchFamily="34" charset="0"/>
              <a:ea typeface="Arial" panose="020B0604020202020204" pitchFamily="34" charset="0"/>
            </a:endParaRPr>
          </a:p>
          <a:p>
            <a:pPr>
              <a:spcBef>
                <a:spcPts val="165"/>
              </a:spcBef>
              <a:buNone/>
            </a:pPr>
            <a:r>
              <a:rPr lang="pt-PT" sz="1400" b="0" dirty="0">
                <a:effectLst/>
                <a:latin typeface="Arial MT"/>
                <a:ea typeface="Arial" panose="020B0604020202020204" pitchFamily="34" charset="0"/>
              </a:rPr>
              <a:t> </a:t>
            </a:r>
            <a:endParaRPr lang="pt-BR" sz="1400" b="1" dirty="0">
              <a:effectLst/>
              <a:latin typeface="Arial" panose="020B0604020202020204" pitchFamily="34" charset="0"/>
              <a:ea typeface="Arial" panose="020B0604020202020204" pitchFamily="34" charset="0"/>
            </a:endParaRPr>
          </a:p>
          <a:p>
            <a:pPr marL="342900" lvl="0" indent="-342900">
              <a:buSzPts val="1100"/>
              <a:buFont typeface="Arial MT"/>
              <a:buChar char="•"/>
              <a:tabLst>
                <a:tab pos="626110" algn="l"/>
              </a:tabLst>
            </a:pPr>
            <a:r>
              <a:rPr lang="pt-PT" sz="1400" spc="0" dirty="0">
                <a:effectLst/>
                <a:latin typeface="Arial MT"/>
                <a:ea typeface="Arial MT"/>
                <a:cs typeface="Arial MT"/>
              </a:rPr>
              <a:t>Mota</a:t>
            </a:r>
            <a:r>
              <a:rPr lang="pt-PT" sz="1400" spc="-40" dirty="0">
                <a:effectLst/>
                <a:latin typeface="Arial MT"/>
                <a:ea typeface="Arial MT"/>
                <a:cs typeface="Arial MT"/>
              </a:rPr>
              <a:t> </a:t>
            </a:r>
            <a:r>
              <a:rPr lang="pt-PT" sz="1400" spc="0" dirty="0">
                <a:effectLst/>
                <a:latin typeface="Arial MT"/>
                <a:ea typeface="Arial MT"/>
                <a:cs typeface="Arial MT"/>
              </a:rPr>
              <a:t>LR.</a:t>
            </a:r>
            <a:r>
              <a:rPr lang="pt-PT" sz="1400" spc="-25" dirty="0">
                <a:effectLst/>
                <a:latin typeface="Arial MT"/>
                <a:ea typeface="Arial MT"/>
                <a:cs typeface="Arial MT"/>
              </a:rPr>
              <a:t> </a:t>
            </a:r>
            <a:r>
              <a:rPr lang="pt-PT" sz="1400" spc="0" dirty="0">
                <a:effectLst/>
                <a:latin typeface="Arial MT"/>
                <a:ea typeface="Arial MT"/>
                <a:cs typeface="Arial MT"/>
              </a:rPr>
              <a:t>et</a:t>
            </a:r>
            <a:r>
              <a:rPr lang="pt-PT" sz="1400" spc="-30" dirty="0">
                <a:effectLst/>
                <a:latin typeface="Arial MT"/>
                <a:ea typeface="Arial MT"/>
                <a:cs typeface="Arial MT"/>
              </a:rPr>
              <a:t> </a:t>
            </a:r>
            <a:r>
              <a:rPr lang="pt-PT" sz="1400" spc="0" dirty="0">
                <a:effectLst/>
                <a:latin typeface="Arial MT"/>
                <a:ea typeface="Arial MT"/>
                <a:cs typeface="Arial MT"/>
              </a:rPr>
              <a:t>al.</a:t>
            </a:r>
            <a:r>
              <a:rPr lang="pt-PT" sz="1400" spc="-25" dirty="0">
                <a:effectLst/>
                <a:latin typeface="Arial MT"/>
                <a:ea typeface="Arial MT"/>
                <a:cs typeface="Arial MT"/>
              </a:rPr>
              <a:t> </a:t>
            </a:r>
            <a:r>
              <a:rPr lang="pt-PT" sz="1400" spc="0" dirty="0">
                <a:effectLst/>
                <a:latin typeface="Arial MT"/>
                <a:ea typeface="Arial MT"/>
                <a:cs typeface="Arial MT"/>
              </a:rPr>
              <a:t>(2018).</a:t>
            </a:r>
            <a:r>
              <a:rPr lang="pt-PT" sz="1400" spc="-55" dirty="0">
                <a:effectLst/>
                <a:latin typeface="Arial MT"/>
                <a:ea typeface="Arial MT"/>
                <a:cs typeface="Arial MT"/>
              </a:rPr>
              <a:t> </a:t>
            </a:r>
            <a:r>
              <a:rPr lang="pt-PT" sz="1400" spc="0" dirty="0">
                <a:effectLst/>
                <a:latin typeface="Arial MT"/>
                <a:ea typeface="Arial MT"/>
                <a:cs typeface="Arial MT"/>
              </a:rPr>
              <a:t>Efficacy</a:t>
            </a:r>
            <a:r>
              <a:rPr lang="pt-PT" sz="1400" spc="-60" dirty="0">
                <a:effectLst/>
                <a:latin typeface="Arial MT"/>
                <a:ea typeface="Arial MT"/>
                <a:cs typeface="Arial MT"/>
              </a:rPr>
              <a:t> </a:t>
            </a:r>
            <a:r>
              <a:rPr lang="pt-PT" sz="1400" spc="0" dirty="0">
                <a:effectLst/>
                <a:latin typeface="Arial MT"/>
                <a:ea typeface="Arial MT"/>
                <a:cs typeface="Arial MT"/>
              </a:rPr>
              <a:t>of</a:t>
            </a:r>
            <a:r>
              <a:rPr lang="pt-PT" sz="1400" spc="-35" dirty="0">
                <a:effectLst/>
                <a:latin typeface="Arial MT"/>
                <a:ea typeface="Arial MT"/>
                <a:cs typeface="Arial MT"/>
              </a:rPr>
              <a:t> </a:t>
            </a:r>
            <a:r>
              <a:rPr lang="pt-PT" sz="1400" spc="0" dirty="0">
                <a:effectLst/>
                <a:latin typeface="Arial MT"/>
                <a:ea typeface="Arial MT"/>
                <a:cs typeface="Arial MT"/>
              </a:rPr>
              <a:t>phototherapy</a:t>
            </a:r>
            <a:r>
              <a:rPr lang="pt-PT" sz="1400" spc="-45" dirty="0">
                <a:effectLst/>
                <a:latin typeface="Arial MT"/>
                <a:ea typeface="Arial MT"/>
                <a:cs typeface="Arial MT"/>
              </a:rPr>
              <a:t> </a:t>
            </a:r>
            <a:r>
              <a:rPr lang="pt-PT" sz="1400" spc="0" dirty="0">
                <a:effectLst/>
                <a:latin typeface="Arial MT"/>
                <a:ea typeface="Arial MT"/>
                <a:cs typeface="Arial MT"/>
              </a:rPr>
              <a:t>to</a:t>
            </a:r>
            <a:r>
              <a:rPr lang="pt-PT" sz="1400" spc="-45" dirty="0">
                <a:effectLst/>
                <a:latin typeface="Arial MT"/>
                <a:ea typeface="Arial MT"/>
                <a:cs typeface="Arial MT"/>
              </a:rPr>
              <a:t> </a:t>
            </a:r>
            <a:r>
              <a:rPr lang="pt-PT" sz="1400" spc="0" dirty="0">
                <a:effectLst/>
                <a:latin typeface="Arial MT"/>
                <a:ea typeface="Arial MT"/>
                <a:cs typeface="Arial MT"/>
              </a:rPr>
              <a:t>treat</a:t>
            </a:r>
            <a:r>
              <a:rPr lang="pt-PT" sz="1400" spc="-50" dirty="0">
                <a:effectLst/>
                <a:latin typeface="Arial MT"/>
                <a:ea typeface="Arial MT"/>
                <a:cs typeface="Arial MT"/>
              </a:rPr>
              <a:t> </a:t>
            </a:r>
            <a:r>
              <a:rPr lang="pt-PT" sz="1400" spc="0" dirty="0">
                <a:effectLst/>
                <a:latin typeface="Arial MT"/>
                <a:ea typeface="Arial MT"/>
                <a:cs typeface="Arial MT"/>
              </a:rPr>
              <a:t>facial</a:t>
            </a:r>
            <a:r>
              <a:rPr lang="pt-PT" sz="1400" spc="-35" dirty="0">
                <a:effectLst/>
                <a:latin typeface="Arial MT"/>
                <a:ea typeface="Arial MT"/>
                <a:cs typeface="Arial MT"/>
              </a:rPr>
              <a:t> </a:t>
            </a:r>
            <a:r>
              <a:rPr lang="pt-PT" sz="1400" spc="0" dirty="0">
                <a:effectLst/>
                <a:latin typeface="Arial MT"/>
                <a:ea typeface="Arial MT"/>
                <a:cs typeface="Arial MT"/>
              </a:rPr>
              <a:t>ageing</a:t>
            </a:r>
            <a:r>
              <a:rPr lang="pt-PT" sz="1400" spc="-30" dirty="0">
                <a:effectLst/>
                <a:latin typeface="Arial MT"/>
                <a:ea typeface="Arial MT"/>
                <a:cs typeface="Arial MT"/>
              </a:rPr>
              <a:t> </a:t>
            </a:r>
            <a:r>
              <a:rPr lang="pt-PT" sz="1400" spc="0" dirty="0">
                <a:effectLst/>
                <a:latin typeface="Arial MT"/>
                <a:ea typeface="Arial MT"/>
                <a:cs typeface="Arial MT"/>
              </a:rPr>
              <a:t>when</a:t>
            </a:r>
            <a:r>
              <a:rPr lang="pt-PT" sz="1400" spc="-20" dirty="0">
                <a:effectLst/>
                <a:latin typeface="Arial MT"/>
                <a:ea typeface="Arial MT"/>
                <a:cs typeface="Arial MT"/>
              </a:rPr>
              <a:t> </a:t>
            </a:r>
            <a:r>
              <a:rPr lang="pt-PT" sz="1400" spc="0" dirty="0">
                <a:effectLst/>
                <a:latin typeface="Arial MT"/>
                <a:ea typeface="Arial MT"/>
                <a:cs typeface="Arial MT"/>
              </a:rPr>
              <a:t>using</a:t>
            </a:r>
            <a:r>
              <a:rPr lang="pt-PT" sz="1400" spc="-20" dirty="0">
                <a:effectLst/>
                <a:latin typeface="Arial MT"/>
                <a:ea typeface="Arial MT"/>
                <a:cs typeface="Arial MT"/>
              </a:rPr>
              <a:t> </a:t>
            </a:r>
            <a:r>
              <a:rPr lang="pt-PT" sz="1400" spc="0" dirty="0">
                <a:effectLst/>
                <a:latin typeface="Arial MT"/>
                <a:ea typeface="Arial MT"/>
                <a:cs typeface="Arial MT"/>
              </a:rPr>
              <a:t>a</a:t>
            </a:r>
            <a:r>
              <a:rPr lang="pt-PT" sz="1400" spc="-30" dirty="0">
                <a:effectLst/>
                <a:latin typeface="Arial MT"/>
                <a:ea typeface="Arial MT"/>
                <a:cs typeface="Arial MT"/>
              </a:rPr>
              <a:t> </a:t>
            </a:r>
            <a:r>
              <a:rPr lang="pt-PT" sz="1400" spc="0" dirty="0">
                <a:effectLst/>
                <a:latin typeface="Arial MT"/>
                <a:ea typeface="Arial MT"/>
                <a:cs typeface="Arial MT"/>
              </a:rPr>
              <a:t>red</a:t>
            </a:r>
            <a:r>
              <a:rPr lang="pt-PT" sz="1400" spc="-40" dirty="0">
                <a:effectLst/>
                <a:latin typeface="Arial MT"/>
                <a:ea typeface="Arial MT"/>
                <a:cs typeface="Arial MT"/>
              </a:rPr>
              <a:t> </a:t>
            </a:r>
            <a:r>
              <a:rPr lang="pt-PT" sz="1400" spc="0" dirty="0">
                <a:effectLst/>
                <a:latin typeface="Arial MT"/>
                <a:ea typeface="Arial MT"/>
                <a:cs typeface="Arial MT"/>
              </a:rPr>
              <a:t>versus</a:t>
            </a:r>
            <a:r>
              <a:rPr lang="pt-PT" sz="1400" spc="-30" dirty="0">
                <a:effectLst/>
                <a:latin typeface="Arial MT"/>
                <a:ea typeface="Arial MT"/>
                <a:cs typeface="Arial MT"/>
              </a:rPr>
              <a:t> </a:t>
            </a:r>
            <a:r>
              <a:rPr lang="pt-PT" sz="1400" spc="0" dirty="0">
                <a:effectLst/>
                <a:latin typeface="Arial MT"/>
                <a:ea typeface="Arial MT"/>
                <a:cs typeface="Arial MT"/>
              </a:rPr>
              <a:t>an</a:t>
            </a:r>
            <a:r>
              <a:rPr lang="pt-PT" sz="1400" spc="-30" dirty="0">
                <a:effectLst/>
                <a:latin typeface="Arial MT"/>
                <a:ea typeface="Arial MT"/>
                <a:cs typeface="Arial MT"/>
              </a:rPr>
              <a:t> </a:t>
            </a:r>
            <a:r>
              <a:rPr lang="pt-PT" sz="1400" spc="0" dirty="0">
                <a:effectLst/>
                <a:latin typeface="Arial MT"/>
                <a:ea typeface="Arial MT"/>
                <a:cs typeface="Arial MT"/>
              </a:rPr>
              <a:t>amber</a:t>
            </a:r>
            <a:r>
              <a:rPr lang="pt-PT" sz="1400" spc="-35" dirty="0">
                <a:effectLst/>
                <a:latin typeface="Arial MT"/>
                <a:ea typeface="Arial MT"/>
                <a:cs typeface="Arial MT"/>
              </a:rPr>
              <a:t> </a:t>
            </a:r>
            <a:r>
              <a:rPr lang="pt-PT" sz="1400" spc="0" dirty="0">
                <a:effectLst/>
                <a:latin typeface="Arial MT"/>
                <a:ea typeface="Arial MT"/>
                <a:cs typeface="Arial MT"/>
              </a:rPr>
              <a:t>LED:</a:t>
            </a:r>
            <a:r>
              <a:rPr lang="pt-PT" sz="1400" spc="-25" dirty="0">
                <a:effectLst/>
                <a:latin typeface="Arial MT"/>
                <a:ea typeface="Arial MT"/>
                <a:cs typeface="Arial MT"/>
              </a:rPr>
              <a:t> </a:t>
            </a:r>
            <a:r>
              <a:rPr lang="pt-PT" sz="1400" spc="0" dirty="0">
                <a:effectLst/>
                <a:latin typeface="Arial MT"/>
                <a:ea typeface="Arial MT"/>
                <a:cs typeface="Arial MT"/>
              </a:rPr>
              <a:t>a</a:t>
            </a:r>
            <a:r>
              <a:rPr lang="pt-PT" sz="1400" spc="-25" dirty="0">
                <a:effectLst/>
                <a:latin typeface="Arial MT"/>
                <a:ea typeface="Arial MT"/>
                <a:cs typeface="Arial MT"/>
              </a:rPr>
              <a:t> </a:t>
            </a:r>
            <a:r>
              <a:rPr lang="pt-PT" sz="1400" spc="0" dirty="0">
                <a:effectLst/>
                <a:latin typeface="Arial MT"/>
                <a:ea typeface="Arial MT"/>
                <a:cs typeface="Arial MT"/>
              </a:rPr>
              <a:t>protocol</a:t>
            </a:r>
            <a:r>
              <a:rPr lang="pt-PT" sz="1400" spc="-45" dirty="0">
                <a:effectLst/>
                <a:latin typeface="Arial MT"/>
                <a:ea typeface="Arial MT"/>
                <a:cs typeface="Arial MT"/>
              </a:rPr>
              <a:t> </a:t>
            </a:r>
            <a:r>
              <a:rPr lang="pt-PT" sz="1400" spc="0" dirty="0">
                <a:effectLst/>
                <a:latin typeface="Arial MT"/>
                <a:ea typeface="Arial MT"/>
                <a:cs typeface="Arial MT"/>
              </a:rPr>
              <a:t>for</a:t>
            </a:r>
            <a:r>
              <a:rPr lang="pt-PT" sz="1400" spc="-55" dirty="0">
                <a:effectLst/>
                <a:latin typeface="Arial MT"/>
                <a:ea typeface="Arial MT"/>
                <a:cs typeface="Arial MT"/>
              </a:rPr>
              <a:t> </a:t>
            </a:r>
            <a:r>
              <a:rPr lang="pt-PT" sz="1400" spc="0" dirty="0">
                <a:effectLst/>
                <a:latin typeface="Arial MT"/>
                <a:ea typeface="Arial MT"/>
                <a:cs typeface="Arial MT"/>
              </a:rPr>
              <a:t>a</a:t>
            </a:r>
            <a:r>
              <a:rPr lang="pt-PT" sz="1400" spc="-30" dirty="0">
                <a:effectLst/>
                <a:latin typeface="Arial MT"/>
                <a:ea typeface="Arial MT"/>
                <a:cs typeface="Arial MT"/>
              </a:rPr>
              <a:t> </a:t>
            </a:r>
            <a:r>
              <a:rPr lang="pt-PT" sz="1400" spc="0" dirty="0">
                <a:effectLst/>
                <a:latin typeface="Arial MT"/>
                <a:ea typeface="Arial MT"/>
                <a:cs typeface="Arial MT"/>
              </a:rPr>
              <a:t>randomised</a:t>
            </a:r>
            <a:r>
              <a:rPr lang="pt-PT" sz="1400" spc="-40" dirty="0">
                <a:effectLst/>
                <a:latin typeface="Arial MT"/>
                <a:ea typeface="Arial MT"/>
                <a:cs typeface="Arial MT"/>
              </a:rPr>
              <a:t> </a:t>
            </a:r>
            <a:r>
              <a:rPr lang="pt-PT" sz="1400" spc="0" dirty="0">
                <a:effectLst/>
                <a:latin typeface="Arial MT"/>
                <a:ea typeface="Arial MT"/>
                <a:cs typeface="Arial MT"/>
              </a:rPr>
              <a:t>controlled</a:t>
            </a:r>
            <a:r>
              <a:rPr lang="pt-PT" sz="1400" spc="-35" dirty="0">
                <a:effectLst/>
                <a:latin typeface="Arial MT"/>
                <a:ea typeface="Arial MT"/>
                <a:cs typeface="Arial MT"/>
              </a:rPr>
              <a:t> </a:t>
            </a:r>
            <a:r>
              <a:rPr lang="pt-PT" sz="1400" spc="0" dirty="0">
                <a:effectLst/>
                <a:latin typeface="Arial MT"/>
                <a:ea typeface="Arial MT"/>
                <a:cs typeface="Arial MT"/>
              </a:rPr>
              <a:t>trial.</a:t>
            </a:r>
            <a:r>
              <a:rPr lang="pt-PT" sz="1400" spc="-30" dirty="0">
                <a:effectLst/>
                <a:latin typeface="Arial MT"/>
                <a:ea typeface="Arial MT"/>
                <a:cs typeface="Arial MT"/>
              </a:rPr>
              <a:t> </a:t>
            </a:r>
            <a:r>
              <a:rPr lang="pt-PT" sz="1400" spc="0" dirty="0">
                <a:effectLst/>
                <a:latin typeface="Arial MT"/>
                <a:ea typeface="Arial MT"/>
                <a:cs typeface="Arial MT"/>
              </a:rPr>
              <a:t>BMJ</a:t>
            </a:r>
            <a:r>
              <a:rPr lang="pt-PT" sz="1400" spc="-5" dirty="0">
                <a:effectLst/>
                <a:latin typeface="Arial MT"/>
                <a:ea typeface="Arial MT"/>
                <a:cs typeface="Arial MT"/>
              </a:rPr>
              <a:t> </a:t>
            </a:r>
            <a:r>
              <a:rPr lang="pt-PT" sz="1400" spc="0" dirty="0">
                <a:effectLst/>
                <a:latin typeface="Arial MT"/>
                <a:ea typeface="Arial MT"/>
                <a:cs typeface="Arial MT"/>
              </a:rPr>
              <a:t>Open</a:t>
            </a:r>
            <a:r>
              <a:rPr lang="pt-PT" sz="1400" spc="-40" dirty="0">
                <a:effectLst/>
                <a:latin typeface="Arial MT"/>
                <a:ea typeface="Arial MT"/>
                <a:cs typeface="Arial MT"/>
              </a:rPr>
              <a:t> </a:t>
            </a:r>
            <a:r>
              <a:rPr lang="pt-PT" sz="1400" spc="-10" dirty="0">
                <a:effectLst/>
                <a:latin typeface="Arial MT"/>
                <a:ea typeface="Arial MT"/>
                <a:cs typeface="Arial MT"/>
              </a:rPr>
              <a:t>2018.</a:t>
            </a:r>
            <a:endParaRPr lang="pt-BR" sz="1400" spc="0" dirty="0">
              <a:effectLst/>
              <a:latin typeface="Arial MT"/>
              <a:ea typeface="Arial MT"/>
              <a:cs typeface="Arial MT"/>
            </a:endParaRPr>
          </a:p>
          <a:p>
            <a:pPr>
              <a:buNone/>
            </a:pPr>
            <a:r>
              <a:rPr lang="pt-PT" sz="1400" b="0" dirty="0">
                <a:effectLst/>
                <a:latin typeface="Arial MT"/>
                <a:ea typeface="Arial" panose="020B0604020202020204" pitchFamily="34" charset="0"/>
              </a:rPr>
              <a:t> </a:t>
            </a:r>
            <a:endParaRPr lang="pt-BR" sz="1400" b="1" dirty="0">
              <a:effectLst/>
              <a:latin typeface="Arial" panose="020B0604020202020204" pitchFamily="34" charset="0"/>
              <a:ea typeface="Arial" panose="020B0604020202020204" pitchFamily="34" charset="0"/>
            </a:endParaRPr>
          </a:p>
          <a:p>
            <a:pPr>
              <a:spcBef>
                <a:spcPts val="170"/>
              </a:spcBef>
              <a:buNone/>
            </a:pPr>
            <a:r>
              <a:rPr lang="pt-PT" sz="1400" b="0" dirty="0">
                <a:effectLst/>
                <a:latin typeface="Arial MT"/>
                <a:ea typeface="Arial" panose="020B0604020202020204" pitchFamily="34" charset="0"/>
              </a:rPr>
              <a:t> </a:t>
            </a:r>
            <a:endParaRPr lang="pt-BR" sz="1400" b="1" dirty="0">
              <a:effectLst/>
              <a:latin typeface="Arial" panose="020B0604020202020204" pitchFamily="34" charset="0"/>
              <a:ea typeface="Arial" panose="020B0604020202020204" pitchFamily="34" charset="0"/>
            </a:endParaRPr>
          </a:p>
          <a:p>
            <a:pPr marL="342900" marR="355600" lvl="0" indent="-342900">
              <a:lnSpc>
                <a:spcPct val="156000"/>
              </a:lnSpc>
              <a:buSzPts val="1100"/>
              <a:buFont typeface="Arial MT"/>
              <a:buChar char="•"/>
              <a:tabLst>
                <a:tab pos="626110" algn="l"/>
              </a:tabLst>
            </a:pPr>
            <a:r>
              <a:rPr lang="pt-PT" sz="1400" spc="0" dirty="0">
                <a:effectLst/>
                <a:latin typeface="Arial MT"/>
                <a:ea typeface="Arial MT"/>
                <a:cs typeface="Arial MT"/>
              </a:rPr>
              <a:t>Pereira. B, et al. Tratamento das cicatrizes atróficas de acne por meio do microagulhamento com equipamento dermapen em mulheres entre 20 e 30 anos. Revista Unisalesiano,</a:t>
            </a:r>
            <a:r>
              <a:rPr lang="pt-PT" sz="1400" spc="200" dirty="0">
                <a:effectLst/>
                <a:latin typeface="Arial MT"/>
                <a:ea typeface="Arial MT"/>
                <a:cs typeface="Arial MT"/>
              </a:rPr>
              <a:t> </a:t>
            </a:r>
            <a:r>
              <a:rPr lang="pt-PT" sz="1400" spc="-10" dirty="0">
                <a:effectLst/>
                <a:latin typeface="Arial MT"/>
                <a:ea typeface="Arial MT"/>
                <a:cs typeface="Arial MT"/>
              </a:rPr>
              <a:t>2016.</a:t>
            </a:r>
            <a:endParaRPr lang="pt-BR" sz="1400" spc="0" dirty="0">
              <a:effectLst/>
              <a:latin typeface="Arial MT"/>
              <a:ea typeface="Arial MT"/>
              <a:cs typeface="Arial MT"/>
            </a:endParaRPr>
          </a:p>
          <a:p>
            <a:pPr>
              <a:spcBef>
                <a:spcPts val="700"/>
              </a:spcBef>
              <a:buNone/>
            </a:pPr>
            <a:r>
              <a:rPr lang="pt-PT" sz="1400" b="0" dirty="0">
                <a:effectLst/>
                <a:latin typeface="Arial MT"/>
                <a:ea typeface="Arial" panose="020B0604020202020204" pitchFamily="34" charset="0"/>
              </a:rPr>
              <a:t> </a:t>
            </a:r>
            <a:endParaRPr lang="pt-BR" sz="1400" b="1" dirty="0">
              <a:effectLst/>
              <a:latin typeface="Arial" panose="020B0604020202020204" pitchFamily="34" charset="0"/>
              <a:ea typeface="Arial" panose="020B0604020202020204" pitchFamily="34" charset="0"/>
            </a:endParaRPr>
          </a:p>
          <a:p>
            <a:pPr marL="342900" lvl="0" indent="-342900">
              <a:buSzPts val="1100"/>
              <a:buFont typeface="Arial MT"/>
              <a:buChar char="•"/>
              <a:tabLst>
                <a:tab pos="626110" algn="l"/>
              </a:tabLst>
            </a:pPr>
            <a:r>
              <a:rPr lang="pt-PT" sz="1400" spc="0" dirty="0">
                <a:effectLst/>
                <a:latin typeface="Arial MT"/>
                <a:ea typeface="Arial MT"/>
                <a:cs typeface="Arial MT"/>
              </a:rPr>
              <a:t>Prof.</a:t>
            </a:r>
            <a:r>
              <a:rPr lang="pt-PT" sz="1400" spc="-60" dirty="0">
                <a:effectLst/>
                <a:latin typeface="Arial MT"/>
                <a:ea typeface="Arial MT"/>
                <a:cs typeface="Arial MT"/>
              </a:rPr>
              <a:t> </a:t>
            </a:r>
            <a:r>
              <a:rPr lang="pt-PT" sz="1400" spc="0" dirty="0">
                <a:effectLst/>
                <a:latin typeface="Arial MT"/>
                <a:ea typeface="Arial MT"/>
                <a:cs typeface="Arial MT"/>
              </a:rPr>
              <a:t>Mariana</a:t>
            </a:r>
            <a:r>
              <a:rPr lang="pt-PT" sz="1400" spc="-20" dirty="0">
                <a:effectLst/>
                <a:latin typeface="Arial MT"/>
                <a:ea typeface="Arial MT"/>
                <a:cs typeface="Arial MT"/>
              </a:rPr>
              <a:t> </a:t>
            </a:r>
            <a:r>
              <a:rPr lang="pt-PT" sz="1400" spc="0" dirty="0">
                <a:effectLst/>
                <a:latin typeface="Arial MT"/>
                <a:ea typeface="Arial MT"/>
                <a:cs typeface="Arial MT"/>
              </a:rPr>
              <a:t>Negrão</a:t>
            </a:r>
            <a:r>
              <a:rPr lang="pt-PT" sz="1400" spc="-50" dirty="0">
                <a:effectLst/>
                <a:latin typeface="Arial MT"/>
                <a:ea typeface="Arial MT"/>
                <a:cs typeface="Arial MT"/>
              </a:rPr>
              <a:t> </a:t>
            </a:r>
            <a:r>
              <a:rPr lang="pt-PT" sz="1400" spc="0" dirty="0">
                <a:effectLst/>
                <a:latin typeface="Arial MT"/>
                <a:ea typeface="Arial MT"/>
                <a:cs typeface="Arial MT"/>
              </a:rPr>
              <a:t>–</a:t>
            </a:r>
            <a:r>
              <a:rPr lang="pt-PT" sz="1400" spc="-30" dirty="0">
                <a:effectLst/>
                <a:latin typeface="Arial MT"/>
                <a:ea typeface="Arial MT"/>
                <a:cs typeface="Arial MT"/>
              </a:rPr>
              <a:t> </a:t>
            </a:r>
            <a:r>
              <a:rPr lang="pt-PT" sz="1400" spc="0" dirty="0">
                <a:effectLst/>
                <a:latin typeface="Arial MT"/>
                <a:ea typeface="Arial MT"/>
                <a:cs typeface="Arial MT"/>
              </a:rPr>
              <a:t>Pérolas</a:t>
            </a:r>
            <a:r>
              <a:rPr lang="pt-PT" sz="1400" spc="-20" dirty="0">
                <a:effectLst/>
                <a:latin typeface="Arial MT"/>
                <a:ea typeface="Arial MT"/>
                <a:cs typeface="Arial MT"/>
              </a:rPr>
              <a:t> </a:t>
            </a:r>
            <a:r>
              <a:rPr lang="pt-PT" sz="1400" spc="0" dirty="0">
                <a:effectLst/>
                <a:latin typeface="Arial MT"/>
                <a:ea typeface="Arial MT"/>
                <a:cs typeface="Arial MT"/>
              </a:rPr>
              <a:t>da</a:t>
            </a:r>
            <a:r>
              <a:rPr lang="pt-PT" sz="1400" spc="-35" dirty="0">
                <a:effectLst/>
                <a:latin typeface="Arial MT"/>
                <a:ea typeface="Arial MT"/>
                <a:cs typeface="Arial MT"/>
              </a:rPr>
              <a:t> </a:t>
            </a:r>
            <a:r>
              <a:rPr lang="pt-PT" sz="1400" spc="0" dirty="0">
                <a:effectLst/>
                <a:latin typeface="Arial MT"/>
                <a:ea typeface="Arial MT"/>
                <a:cs typeface="Arial MT"/>
              </a:rPr>
              <a:t>Estética,</a:t>
            </a:r>
            <a:r>
              <a:rPr lang="pt-PT" sz="1400" spc="-45" dirty="0">
                <a:effectLst/>
                <a:latin typeface="Arial MT"/>
                <a:ea typeface="Arial MT"/>
                <a:cs typeface="Arial MT"/>
              </a:rPr>
              <a:t> </a:t>
            </a:r>
            <a:r>
              <a:rPr lang="pt-PT" sz="1400" spc="-20" dirty="0">
                <a:effectLst/>
                <a:latin typeface="Arial MT"/>
                <a:ea typeface="Arial MT"/>
                <a:cs typeface="Arial MT"/>
              </a:rPr>
              <a:t>2014.</a:t>
            </a:r>
            <a:endParaRPr lang="pt-BR" sz="1400" spc="0" dirty="0">
              <a:effectLst/>
              <a:latin typeface="Arial MT"/>
              <a:ea typeface="Arial MT"/>
              <a:cs typeface="Arial MT"/>
            </a:endParaRPr>
          </a:p>
          <a:p>
            <a:pPr>
              <a:buNone/>
            </a:pPr>
            <a:r>
              <a:rPr lang="pt-PT" sz="1400" b="0" dirty="0">
                <a:effectLst/>
                <a:latin typeface="Arial MT"/>
                <a:ea typeface="Arial" panose="020B0604020202020204" pitchFamily="34" charset="0"/>
              </a:rPr>
              <a:t> </a:t>
            </a:r>
            <a:endParaRPr lang="pt-BR" sz="1400" b="1" dirty="0">
              <a:effectLst/>
              <a:latin typeface="Arial" panose="020B0604020202020204" pitchFamily="34" charset="0"/>
              <a:ea typeface="Arial" panose="020B0604020202020204" pitchFamily="34" charset="0"/>
            </a:endParaRPr>
          </a:p>
          <a:p>
            <a:pPr>
              <a:spcBef>
                <a:spcPts val="170"/>
              </a:spcBef>
              <a:buNone/>
            </a:pPr>
            <a:r>
              <a:rPr lang="pt-PT" sz="1400" b="0" dirty="0">
                <a:effectLst/>
                <a:latin typeface="Arial MT"/>
                <a:ea typeface="Arial" panose="020B0604020202020204" pitchFamily="34" charset="0"/>
              </a:rPr>
              <a:t> </a:t>
            </a:r>
            <a:endParaRPr lang="pt-BR" sz="1400" b="1" dirty="0">
              <a:effectLst/>
              <a:latin typeface="Arial" panose="020B0604020202020204" pitchFamily="34" charset="0"/>
              <a:ea typeface="Arial" panose="020B0604020202020204" pitchFamily="34" charset="0"/>
            </a:endParaRPr>
          </a:p>
          <a:p>
            <a:pPr marL="342900" lvl="0" indent="-342900">
              <a:buSzPts val="1100"/>
              <a:buFont typeface="Arial MT"/>
              <a:buChar char="•"/>
              <a:tabLst>
                <a:tab pos="626110" algn="l"/>
              </a:tabLst>
            </a:pPr>
            <a:r>
              <a:rPr lang="pt-PT" sz="1400" spc="0" dirty="0">
                <a:effectLst/>
                <a:latin typeface="Arial MT"/>
                <a:ea typeface="Arial MT"/>
                <a:cs typeface="Arial MT"/>
              </a:rPr>
              <a:t>OrentreichDS,</a:t>
            </a:r>
            <a:r>
              <a:rPr lang="pt-PT" sz="1400" spc="-65" dirty="0">
                <a:effectLst/>
                <a:latin typeface="Arial MT"/>
                <a:ea typeface="Arial MT"/>
                <a:cs typeface="Arial MT"/>
              </a:rPr>
              <a:t> </a:t>
            </a:r>
            <a:r>
              <a:rPr lang="pt-PT" sz="1400" spc="0" dirty="0">
                <a:effectLst/>
                <a:latin typeface="Arial MT"/>
                <a:ea typeface="Arial MT"/>
                <a:cs typeface="Arial MT"/>
              </a:rPr>
              <a:t>OrentreichN.</a:t>
            </a:r>
            <a:r>
              <a:rPr lang="pt-PT" sz="1400" spc="-70" dirty="0">
                <a:effectLst/>
                <a:latin typeface="Arial MT"/>
                <a:ea typeface="Arial MT"/>
                <a:cs typeface="Arial MT"/>
              </a:rPr>
              <a:t> </a:t>
            </a:r>
            <a:r>
              <a:rPr lang="pt-PT" sz="1400" spc="0" dirty="0">
                <a:effectLst/>
                <a:latin typeface="Arial MT"/>
                <a:ea typeface="Arial MT"/>
                <a:cs typeface="Arial MT"/>
              </a:rPr>
              <a:t>Subcutaneo</a:t>
            </a:r>
            <a:r>
              <a:rPr lang="pt-PT" sz="1400" spc="-40" dirty="0">
                <a:effectLst/>
                <a:latin typeface="Arial MT"/>
                <a:ea typeface="Arial MT"/>
                <a:cs typeface="Arial MT"/>
              </a:rPr>
              <a:t> </a:t>
            </a:r>
            <a:r>
              <a:rPr lang="pt-PT" sz="1400" spc="0" dirty="0">
                <a:effectLst/>
                <a:latin typeface="Arial MT"/>
                <a:ea typeface="Arial MT"/>
                <a:cs typeface="Arial MT"/>
              </a:rPr>
              <a:t>usincisionless</a:t>
            </a:r>
            <a:r>
              <a:rPr lang="pt-PT" sz="1400" spc="-20" dirty="0">
                <a:effectLst/>
                <a:latin typeface="Arial MT"/>
                <a:ea typeface="Arial MT"/>
                <a:cs typeface="Arial MT"/>
              </a:rPr>
              <a:t> </a:t>
            </a:r>
            <a:r>
              <a:rPr lang="pt-PT" sz="1400" spc="0" dirty="0">
                <a:effectLst/>
                <a:latin typeface="Arial MT"/>
                <a:ea typeface="Arial MT"/>
                <a:cs typeface="Arial MT"/>
              </a:rPr>
              <a:t>(subcision)</a:t>
            </a:r>
            <a:r>
              <a:rPr lang="pt-PT" sz="1400" spc="-35" dirty="0">
                <a:effectLst/>
                <a:latin typeface="Arial MT"/>
                <a:ea typeface="Arial MT"/>
                <a:cs typeface="Arial MT"/>
              </a:rPr>
              <a:t> </a:t>
            </a:r>
            <a:r>
              <a:rPr lang="pt-PT" sz="1400" spc="0" dirty="0">
                <a:effectLst/>
                <a:latin typeface="Arial MT"/>
                <a:ea typeface="Arial MT"/>
                <a:cs typeface="Arial MT"/>
              </a:rPr>
              <a:t>surgery</a:t>
            </a:r>
            <a:r>
              <a:rPr lang="pt-PT" sz="1400" spc="-70" dirty="0">
                <a:effectLst/>
                <a:latin typeface="Arial MT"/>
                <a:ea typeface="Arial MT"/>
                <a:cs typeface="Arial MT"/>
              </a:rPr>
              <a:t> </a:t>
            </a:r>
            <a:r>
              <a:rPr lang="pt-PT" sz="1400" spc="0" dirty="0">
                <a:effectLst/>
                <a:latin typeface="Arial MT"/>
                <a:ea typeface="Arial MT"/>
                <a:cs typeface="Arial MT"/>
              </a:rPr>
              <a:t>for</a:t>
            </a:r>
            <a:r>
              <a:rPr lang="pt-PT" sz="1400" spc="-70" dirty="0">
                <a:effectLst/>
                <a:latin typeface="Arial MT"/>
                <a:ea typeface="Arial MT"/>
                <a:cs typeface="Arial MT"/>
              </a:rPr>
              <a:t> </a:t>
            </a:r>
            <a:r>
              <a:rPr lang="pt-PT" sz="1400" spc="0" dirty="0">
                <a:effectLst/>
                <a:latin typeface="Arial MT"/>
                <a:ea typeface="Arial MT"/>
                <a:cs typeface="Arial MT"/>
              </a:rPr>
              <a:t>the</a:t>
            </a:r>
            <a:r>
              <a:rPr lang="pt-PT" sz="1400" spc="-40" dirty="0">
                <a:effectLst/>
                <a:latin typeface="Arial MT"/>
                <a:ea typeface="Arial MT"/>
                <a:cs typeface="Arial MT"/>
              </a:rPr>
              <a:t> </a:t>
            </a:r>
            <a:r>
              <a:rPr lang="pt-PT" sz="1400" spc="0" dirty="0">
                <a:effectLst/>
                <a:latin typeface="Arial MT"/>
                <a:ea typeface="Arial MT"/>
                <a:cs typeface="Arial MT"/>
              </a:rPr>
              <a:t>correction</a:t>
            </a:r>
            <a:r>
              <a:rPr lang="pt-PT" sz="1400" spc="-60" dirty="0">
                <a:effectLst/>
                <a:latin typeface="Arial MT"/>
                <a:ea typeface="Arial MT"/>
                <a:cs typeface="Arial MT"/>
              </a:rPr>
              <a:t> </a:t>
            </a:r>
            <a:r>
              <a:rPr lang="pt-PT" sz="1400" spc="0" dirty="0">
                <a:effectLst/>
                <a:latin typeface="Arial MT"/>
                <a:ea typeface="Arial MT"/>
                <a:cs typeface="Arial MT"/>
              </a:rPr>
              <a:t>of</a:t>
            </a:r>
            <a:r>
              <a:rPr lang="pt-PT" sz="1400" spc="-45" dirty="0">
                <a:effectLst/>
                <a:latin typeface="Arial MT"/>
                <a:ea typeface="Arial MT"/>
                <a:cs typeface="Arial MT"/>
              </a:rPr>
              <a:t> </a:t>
            </a:r>
            <a:r>
              <a:rPr lang="pt-PT" sz="1400" spc="0" dirty="0">
                <a:effectLst/>
                <a:latin typeface="Arial MT"/>
                <a:ea typeface="Arial MT"/>
                <a:cs typeface="Arial MT"/>
              </a:rPr>
              <a:t>depressed</a:t>
            </a:r>
            <a:r>
              <a:rPr lang="pt-PT" sz="1400" spc="-55" dirty="0">
                <a:effectLst/>
                <a:latin typeface="Arial MT"/>
                <a:ea typeface="Arial MT"/>
                <a:cs typeface="Arial MT"/>
              </a:rPr>
              <a:t> </a:t>
            </a:r>
            <a:r>
              <a:rPr lang="pt-PT" sz="1400" spc="0" dirty="0">
                <a:effectLst/>
                <a:latin typeface="Arial MT"/>
                <a:ea typeface="Arial MT"/>
                <a:cs typeface="Arial MT"/>
              </a:rPr>
              <a:t>scars</a:t>
            </a:r>
            <a:r>
              <a:rPr lang="pt-PT" sz="1400" spc="-50" dirty="0">
                <a:effectLst/>
                <a:latin typeface="Arial MT"/>
                <a:ea typeface="Arial MT"/>
                <a:cs typeface="Arial MT"/>
              </a:rPr>
              <a:t> </a:t>
            </a:r>
            <a:r>
              <a:rPr lang="pt-PT" sz="1400" spc="0" dirty="0">
                <a:effectLst/>
                <a:latin typeface="Arial MT"/>
                <a:ea typeface="Arial MT"/>
                <a:cs typeface="Arial MT"/>
              </a:rPr>
              <a:t>and</a:t>
            </a:r>
            <a:r>
              <a:rPr lang="pt-PT" sz="1400" spc="-40" dirty="0">
                <a:effectLst/>
                <a:latin typeface="Arial MT"/>
                <a:ea typeface="Arial MT"/>
                <a:cs typeface="Arial MT"/>
              </a:rPr>
              <a:t> </a:t>
            </a:r>
            <a:r>
              <a:rPr lang="pt-PT" sz="1400" spc="0" dirty="0">
                <a:effectLst/>
                <a:latin typeface="Arial MT"/>
                <a:ea typeface="Arial MT"/>
                <a:cs typeface="Arial MT"/>
              </a:rPr>
              <a:t>wrinkles.</a:t>
            </a:r>
            <a:r>
              <a:rPr lang="pt-PT" sz="1400" spc="-35" dirty="0">
                <a:effectLst/>
                <a:latin typeface="Arial MT"/>
                <a:ea typeface="Arial MT"/>
                <a:cs typeface="Arial MT"/>
              </a:rPr>
              <a:t> </a:t>
            </a:r>
            <a:r>
              <a:rPr lang="pt-PT" sz="1400" spc="0" dirty="0">
                <a:effectLst/>
                <a:latin typeface="Arial MT"/>
                <a:ea typeface="Arial MT"/>
                <a:cs typeface="Arial MT"/>
              </a:rPr>
              <a:t>DermatolSurg1995;21:543-</a:t>
            </a:r>
            <a:r>
              <a:rPr lang="pt-PT" sz="1400" spc="-20" dirty="0">
                <a:effectLst/>
                <a:latin typeface="Arial MT"/>
                <a:ea typeface="Arial MT"/>
                <a:cs typeface="Arial MT"/>
              </a:rPr>
              <a:t>549.</a:t>
            </a:r>
            <a:endParaRPr lang="pt-BR" sz="1400" spc="0" dirty="0">
              <a:effectLst/>
              <a:latin typeface="Arial MT"/>
              <a:ea typeface="Arial MT"/>
              <a:cs typeface="Arial MT"/>
            </a:endParaRPr>
          </a:p>
          <a:p>
            <a:pPr>
              <a:buNone/>
            </a:pPr>
            <a:r>
              <a:rPr lang="pt-PT" sz="1400" b="0" dirty="0">
                <a:effectLst/>
                <a:latin typeface="Arial MT"/>
                <a:ea typeface="Arial" panose="020B0604020202020204" pitchFamily="34" charset="0"/>
              </a:rPr>
              <a:t> </a:t>
            </a:r>
            <a:endParaRPr lang="pt-BR" sz="1400" b="1" dirty="0">
              <a:effectLst/>
              <a:latin typeface="Arial" panose="020B0604020202020204" pitchFamily="34" charset="0"/>
              <a:ea typeface="Arial" panose="020B0604020202020204" pitchFamily="34" charset="0"/>
            </a:endParaRPr>
          </a:p>
          <a:p>
            <a:pPr>
              <a:spcBef>
                <a:spcPts val="165"/>
              </a:spcBef>
              <a:buNone/>
            </a:pPr>
            <a:r>
              <a:rPr lang="pt-PT" sz="1400" b="0" dirty="0">
                <a:effectLst/>
                <a:latin typeface="Arial MT"/>
                <a:ea typeface="Arial" panose="020B0604020202020204" pitchFamily="34" charset="0"/>
              </a:rPr>
              <a:t> </a:t>
            </a:r>
            <a:endParaRPr lang="pt-BR" sz="1400" b="1" dirty="0">
              <a:effectLst/>
              <a:latin typeface="Arial" panose="020B0604020202020204" pitchFamily="34" charset="0"/>
              <a:ea typeface="Arial" panose="020B0604020202020204" pitchFamily="34" charset="0"/>
            </a:endParaRPr>
          </a:p>
          <a:p>
            <a:pPr marL="342900" lvl="0" indent="-342900">
              <a:buSzPts val="1100"/>
              <a:buFont typeface="Arial MT"/>
              <a:buChar char="•"/>
              <a:tabLst>
                <a:tab pos="626110" algn="l"/>
              </a:tabLst>
            </a:pPr>
            <a:r>
              <a:rPr lang="pt-PT" sz="1400" spc="0" dirty="0">
                <a:effectLst/>
                <a:latin typeface="Arial MT"/>
                <a:ea typeface="Arial MT"/>
                <a:cs typeface="Arial MT"/>
              </a:rPr>
              <a:t>Jaffe</a:t>
            </a:r>
            <a:r>
              <a:rPr lang="pt-PT" sz="1400" spc="-80" dirty="0">
                <a:effectLst/>
                <a:latin typeface="Arial MT"/>
                <a:ea typeface="Arial MT"/>
                <a:cs typeface="Arial MT"/>
              </a:rPr>
              <a:t> </a:t>
            </a:r>
            <a:r>
              <a:rPr lang="pt-PT" sz="1400" spc="0" dirty="0">
                <a:effectLst/>
                <a:latin typeface="Arial MT"/>
                <a:ea typeface="Arial MT"/>
                <a:cs typeface="Arial MT"/>
              </a:rPr>
              <a:t>L.</a:t>
            </a:r>
            <a:r>
              <a:rPr lang="pt-PT" sz="1400" spc="-40" dirty="0">
                <a:effectLst/>
                <a:latin typeface="Arial MT"/>
                <a:ea typeface="Arial MT"/>
                <a:cs typeface="Arial MT"/>
              </a:rPr>
              <a:t> </a:t>
            </a:r>
            <a:r>
              <a:rPr lang="pt-PT" sz="1400" spc="0" dirty="0">
                <a:effectLst/>
                <a:latin typeface="Arial MT"/>
                <a:ea typeface="Arial MT"/>
                <a:cs typeface="Arial MT"/>
              </a:rPr>
              <a:t>Control</a:t>
            </a:r>
            <a:r>
              <a:rPr lang="pt-PT" sz="1400" spc="-40" dirty="0">
                <a:effectLst/>
                <a:latin typeface="Arial MT"/>
                <a:ea typeface="Arial MT"/>
                <a:cs typeface="Arial MT"/>
              </a:rPr>
              <a:t> </a:t>
            </a:r>
            <a:r>
              <a:rPr lang="pt-PT" sz="1400" spc="0" dirty="0">
                <a:effectLst/>
                <a:latin typeface="Arial MT"/>
                <a:ea typeface="Arial MT"/>
                <a:cs typeface="Arial MT"/>
              </a:rPr>
              <a:t>of</a:t>
            </a:r>
            <a:r>
              <a:rPr lang="pt-PT" sz="1400" spc="-40" dirty="0">
                <a:effectLst/>
                <a:latin typeface="Arial MT"/>
                <a:ea typeface="Arial MT"/>
                <a:cs typeface="Arial MT"/>
              </a:rPr>
              <a:t> </a:t>
            </a:r>
            <a:r>
              <a:rPr lang="pt-PT" sz="1400" spc="0" dirty="0">
                <a:effectLst/>
                <a:latin typeface="Arial MT"/>
                <a:ea typeface="Arial MT"/>
                <a:cs typeface="Arial MT"/>
              </a:rPr>
              <a:t>development</a:t>
            </a:r>
            <a:r>
              <a:rPr lang="pt-PT" sz="1400" spc="-30" dirty="0">
                <a:effectLst/>
                <a:latin typeface="Arial MT"/>
                <a:ea typeface="Arial MT"/>
                <a:cs typeface="Arial MT"/>
              </a:rPr>
              <a:t> </a:t>
            </a:r>
            <a:r>
              <a:rPr lang="pt-PT" sz="1400" spc="0" dirty="0">
                <a:effectLst/>
                <a:latin typeface="Arial MT"/>
                <a:ea typeface="Arial MT"/>
                <a:cs typeface="Arial MT"/>
              </a:rPr>
              <a:t>by</a:t>
            </a:r>
            <a:r>
              <a:rPr lang="pt-PT" sz="1400" spc="-35" dirty="0">
                <a:effectLst/>
                <a:latin typeface="Arial MT"/>
                <a:ea typeface="Arial MT"/>
                <a:cs typeface="Arial MT"/>
              </a:rPr>
              <a:t> </a:t>
            </a:r>
            <a:r>
              <a:rPr lang="pt-PT" sz="1400" spc="0" dirty="0">
                <a:effectLst/>
                <a:latin typeface="Arial MT"/>
                <a:ea typeface="Arial MT"/>
                <a:cs typeface="Arial MT"/>
              </a:rPr>
              <a:t>steady</a:t>
            </a:r>
            <a:r>
              <a:rPr lang="pt-PT" sz="1400" spc="-45" dirty="0">
                <a:effectLst/>
                <a:latin typeface="Arial MT"/>
                <a:ea typeface="Arial MT"/>
                <a:cs typeface="Arial MT"/>
              </a:rPr>
              <a:t> </a:t>
            </a:r>
            <a:r>
              <a:rPr lang="pt-PT" sz="1400" spc="0" dirty="0">
                <a:effectLst/>
                <a:latin typeface="Arial MT"/>
                <a:ea typeface="Arial MT"/>
                <a:cs typeface="Arial MT"/>
              </a:rPr>
              <a:t>ionic</a:t>
            </a:r>
            <a:r>
              <a:rPr lang="pt-PT" sz="1400" spc="-20" dirty="0">
                <a:effectLst/>
                <a:latin typeface="Arial MT"/>
                <a:ea typeface="Arial MT"/>
                <a:cs typeface="Arial MT"/>
              </a:rPr>
              <a:t> </a:t>
            </a:r>
            <a:r>
              <a:rPr lang="pt-PT" sz="1400" spc="0" dirty="0">
                <a:effectLst/>
                <a:latin typeface="Arial MT"/>
                <a:ea typeface="Arial MT"/>
                <a:cs typeface="Arial MT"/>
              </a:rPr>
              <a:t>currents.</a:t>
            </a:r>
            <a:r>
              <a:rPr lang="pt-PT" sz="1400" spc="-70" dirty="0">
                <a:effectLst/>
                <a:latin typeface="Arial MT"/>
                <a:ea typeface="Arial MT"/>
                <a:cs typeface="Arial MT"/>
              </a:rPr>
              <a:t> </a:t>
            </a:r>
            <a:r>
              <a:rPr lang="pt-PT" sz="1400" spc="0" dirty="0">
                <a:effectLst/>
                <a:latin typeface="Arial MT"/>
                <a:ea typeface="Arial MT"/>
                <a:cs typeface="Arial MT"/>
              </a:rPr>
              <a:t>Federation</a:t>
            </a:r>
            <a:r>
              <a:rPr lang="pt-PT" sz="1400" spc="-35" dirty="0">
                <a:effectLst/>
                <a:latin typeface="Arial MT"/>
                <a:ea typeface="Arial MT"/>
                <a:cs typeface="Arial MT"/>
              </a:rPr>
              <a:t> </a:t>
            </a:r>
            <a:r>
              <a:rPr lang="pt-PT" sz="1400" spc="0" dirty="0">
                <a:effectLst/>
                <a:latin typeface="Arial MT"/>
                <a:ea typeface="Arial MT"/>
                <a:cs typeface="Arial MT"/>
              </a:rPr>
              <a:t>proceedings1981;40:125-</a:t>
            </a:r>
            <a:r>
              <a:rPr lang="pt-PT" sz="1400" spc="-20" dirty="0">
                <a:effectLst/>
                <a:latin typeface="Arial MT"/>
                <a:ea typeface="Arial MT"/>
                <a:cs typeface="Arial MT"/>
              </a:rPr>
              <a:t>127.</a:t>
            </a:r>
            <a:endParaRPr lang="pt-BR" sz="1400" spc="0" dirty="0">
              <a:effectLst/>
              <a:latin typeface="Arial MT"/>
              <a:ea typeface="Arial MT"/>
              <a:cs typeface="Arial MT"/>
            </a:endParaRPr>
          </a:p>
          <a:p>
            <a:pPr>
              <a:buNone/>
            </a:pPr>
            <a:r>
              <a:rPr lang="pt-PT" sz="1400" b="0" dirty="0">
                <a:effectLst/>
                <a:latin typeface="Arial MT"/>
                <a:ea typeface="Arial" panose="020B0604020202020204" pitchFamily="34" charset="0"/>
              </a:rPr>
              <a:t> </a:t>
            </a:r>
            <a:endParaRPr lang="pt-BR" sz="1400" b="1" dirty="0">
              <a:effectLst/>
              <a:latin typeface="Arial" panose="020B0604020202020204" pitchFamily="34" charset="0"/>
              <a:ea typeface="Arial" panose="020B0604020202020204" pitchFamily="34" charset="0"/>
            </a:endParaRPr>
          </a:p>
          <a:p>
            <a:pPr>
              <a:spcBef>
                <a:spcPts val="165"/>
              </a:spcBef>
              <a:buNone/>
            </a:pPr>
            <a:r>
              <a:rPr lang="pt-PT" sz="1400" b="0" dirty="0">
                <a:effectLst/>
                <a:latin typeface="Arial MT"/>
                <a:ea typeface="Arial" panose="020B0604020202020204" pitchFamily="34" charset="0"/>
              </a:rPr>
              <a:t> </a:t>
            </a:r>
            <a:endParaRPr lang="pt-BR" sz="1400" b="1" dirty="0">
              <a:effectLst/>
              <a:latin typeface="Arial" panose="020B0604020202020204" pitchFamily="34" charset="0"/>
              <a:ea typeface="Arial" panose="020B0604020202020204" pitchFamily="34" charset="0"/>
            </a:endParaRPr>
          </a:p>
          <a:p>
            <a:pPr marL="342900" lvl="0" indent="-342900">
              <a:buSzPts val="1100"/>
              <a:buFont typeface="Arial MT"/>
              <a:buChar char="•"/>
              <a:tabLst>
                <a:tab pos="626110" algn="l"/>
              </a:tabLst>
            </a:pPr>
            <a:r>
              <a:rPr lang="pt-PT" sz="1400" spc="0" dirty="0">
                <a:effectLst/>
                <a:latin typeface="Arial MT"/>
                <a:ea typeface="Arial MT"/>
                <a:cs typeface="Arial MT"/>
              </a:rPr>
              <a:t>Fabbrocini</a:t>
            </a:r>
            <a:r>
              <a:rPr lang="pt-PT" sz="1400" spc="-40" dirty="0">
                <a:effectLst/>
                <a:latin typeface="Arial MT"/>
                <a:ea typeface="Arial MT"/>
                <a:cs typeface="Arial MT"/>
              </a:rPr>
              <a:t> </a:t>
            </a:r>
            <a:r>
              <a:rPr lang="pt-PT" sz="1400" spc="0" dirty="0">
                <a:effectLst/>
                <a:latin typeface="Arial MT"/>
                <a:ea typeface="Arial MT"/>
                <a:cs typeface="Arial MT"/>
              </a:rPr>
              <a:t>et</a:t>
            </a:r>
            <a:r>
              <a:rPr lang="pt-PT" sz="1400" spc="-30" dirty="0">
                <a:effectLst/>
                <a:latin typeface="Arial MT"/>
                <a:ea typeface="Arial MT"/>
                <a:cs typeface="Arial MT"/>
              </a:rPr>
              <a:t> </a:t>
            </a:r>
            <a:r>
              <a:rPr lang="pt-PT" sz="1400" spc="0" dirty="0">
                <a:effectLst/>
                <a:latin typeface="Arial MT"/>
                <a:ea typeface="Arial MT"/>
                <a:cs typeface="Arial MT"/>
              </a:rPr>
              <a:t>al.</a:t>
            </a:r>
            <a:r>
              <a:rPr lang="pt-PT" sz="1400" spc="-30" dirty="0">
                <a:effectLst/>
                <a:latin typeface="Arial MT"/>
                <a:ea typeface="Arial MT"/>
                <a:cs typeface="Arial MT"/>
              </a:rPr>
              <a:t> </a:t>
            </a:r>
            <a:r>
              <a:rPr lang="pt-PT" sz="1400" spc="0" dirty="0">
                <a:effectLst/>
                <a:latin typeface="Arial MT"/>
                <a:ea typeface="Arial MT"/>
                <a:cs typeface="Arial MT"/>
              </a:rPr>
              <a:t>Tratamento</a:t>
            </a:r>
            <a:r>
              <a:rPr lang="pt-PT" sz="1400" spc="-60" dirty="0">
                <a:effectLst/>
                <a:latin typeface="Arial MT"/>
                <a:ea typeface="Arial MT"/>
                <a:cs typeface="Arial MT"/>
              </a:rPr>
              <a:t> </a:t>
            </a:r>
            <a:r>
              <a:rPr lang="pt-PT" sz="1400" spc="0" dirty="0">
                <a:effectLst/>
                <a:latin typeface="Arial MT"/>
                <a:ea typeface="Arial MT"/>
                <a:cs typeface="Arial MT"/>
              </a:rPr>
              <a:t>de</a:t>
            </a:r>
            <a:r>
              <a:rPr lang="pt-PT" sz="1400" spc="-30" dirty="0">
                <a:effectLst/>
                <a:latin typeface="Arial MT"/>
                <a:ea typeface="Arial MT"/>
                <a:cs typeface="Arial MT"/>
              </a:rPr>
              <a:t> </a:t>
            </a:r>
            <a:r>
              <a:rPr lang="pt-PT" sz="1400" spc="0" dirty="0">
                <a:effectLst/>
                <a:latin typeface="Arial MT"/>
                <a:ea typeface="Arial MT"/>
                <a:cs typeface="Arial MT"/>
              </a:rPr>
              <a:t>rugas</a:t>
            </a:r>
            <a:r>
              <a:rPr lang="pt-PT" sz="1400" spc="-50" dirty="0">
                <a:effectLst/>
                <a:latin typeface="Arial MT"/>
                <a:ea typeface="Arial MT"/>
                <a:cs typeface="Arial MT"/>
              </a:rPr>
              <a:t> </a:t>
            </a:r>
            <a:r>
              <a:rPr lang="pt-PT" sz="1400" spc="0" dirty="0">
                <a:effectLst/>
                <a:latin typeface="Arial MT"/>
                <a:ea typeface="Arial MT"/>
                <a:cs typeface="Arial MT"/>
              </a:rPr>
              <a:t>periorbitais</a:t>
            </a:r>
            <a:r>
              <a:rPr lang="pt-PT" sz="1400" spc="-25" dirty="0">
                <a:effectLst/>
                <a:latin typeface="Arial MT"/>
                <a:ea typeface="Arial MT"/>
                <a:cs typeface="Arial MT"/>
              </a:rPr>
              <a:t> </a:t>
            </a:r>
            <a:r>
              <a:rPr lang="pt-PT" sz="1400" spc="0" dirty="0">
                <a:effectLst/>
                <a:latin typeface="Arial MT"/>
                <a:ea typeface="Arial MT"/>
                <a:cs typeface="Arial MT"/>
              </a:rPr>
              <a:t>por</a:t>
            </a:r>
            <a:r>
              <a:rPr lang="pt-PT" sz="1400" spc="-35" dirty="0">
                <a:effectLst/>
                <a:latin typeface="Arial MT"/>
                <a:ea typeface="Arial MT"/>
                <a:cs typeface="Arial MT"/>
              </a:rPr>
              <a:t> </a:t>
            </a:r>
            <a:r>
              <a:rPr lang="pt-PT" sz="1400" spc="0" dirty="0">
                <a:effectLst/>
                <a:latin typeface="Arial MT"/>
                <a:ea typeface="Arial MT"/>
                <a:cs typeface="Arial MT"/>
              </a:rPr>
              <a:t>terapia</a:t>
            </a:r>
            <a:r>
              <a:rPr lang="pt-PT" sz="1400" spc="-30" dirty="0">
                <a:effectLst/>
                <a:latin typeface="Arial MT"/>
                <a:ea typeface="Arial MT"/>
                <a:cs typeface="Arial MT"/>
              </a:rPr>
              <a:t> </a:t>
            </a:r>
            <a:r>
              <a:rPr lang="pt-PT" sz="1400" spc="0" dirty="0">
                <a:effectLst/>
                <a:latin typeface="Arial MT"/>
                <a:ea typeface="Arial MT"/>
                <a:cs typeface="Arial MT"/>
              </a:rPr>
              <a:t>de</a:t>
            </a:r>
            <a:r>
              <a:rPr lang="pt-PT" sz="1400" spc="-30" dirty="0">
                <a:effectLst/>
                <a:latin typeface="Arial MT"/>
                <a:ea typeface="Arial MT"/>
                <a:cs typeface="Arial MT"/>
              </a:rPr>
              <a:t> </a:t>
            </a:r>
            <a:r>
              <a:rPr lang="pt-PT" sz="1400" spc="0" dirty="0">
                <a:effectLst/>
                <a:latin typeface="Arial MT"/>
                <a:ea typeface="Arial MT"/>
                <a:cs typeface="Arial MT"/>
              </a:rPr>
              <a:t>indução</a:t>
            </a:r>
            <a:r>
              <a:rPr lang="pt-PT" sz="1400" spc="-30" dirty="0">
                <a:effectLst/>
                <a:latin typeface="Arial MT"/>
                <a:ea typeface="Arial MT"/>
                <a:cs typeface="Arial MT"/>
              </a:rPr>
              <a:t> </a:t>
            </a:r>
            <a:r>
              <a:rPr lang="pt-PT" sz="1400" spc="0" dirty="0">
                <a:effectLst/>
                <a:latin typeface="Arial MT"/>
                <a:ea typeface="Arial MT"/>
                <a:cs typeface="Arial MT"/>
              </a:rPr>
              <a:t>de</a:t>
            </a:r>
            <a:r>
              <a:rPr lang="pt-PT" sz="1400" spc="-20" dirty="0">
                <a:effectLst/>
                <a:latin typeface="Arial MT"/>
                <a:ea typeface="Arial MT"/>
                <a:cs typeface="Arial MT"/>
              </a:rPr>
              <a:t> </a:t>
            </a:r>
            <a:r>
              <a:rPr lang="pt-PT" sz="1400" spc="0" dirty="0">
                <a:effectLst/>
                <a:latin typeface="Arial MT"/>
                <a:ea typeface="Arial MT"/>
                <a:cs typeface="Arial MT"/>
              </a:rPr>
              <a:t>colágeno,</a:t>
            </a:r>
            <a:r>
              <a:rPr lang="pt-PT" sz="1400" spc="-45" dirty="0">
                <a:effectLst/>
                <a:latin typeface="Arial MT"/>
                <a:ea typeface="Arial MT"/>
                <a:cs typeface="Arial MT"/>
              </a:rPr>
              <a:t> </a:t>
            </a:r>
            <a:r>
              <a:rPr lang="pt-PT" sz="1400" spc="-10" dirty="0">
                <a:effectLst/>
                <a:latin typeface="Arial MT"/>
                <a:ea typeface="Arial MT"/>
                <a:cs typeface="Arial MT"/>
              </a:rPr>
              <a:t>2009.</a:t>
            </a:r>
            <a:endParaRPr lang="pt-BR" sz="1400" spc="0" dirty="0">
              <a:effectLst/>
              <a:latin typeface="Arial MT"/>
              <a:ea typeface="Arial MT"/>
              <a:cs typeface="Arial MT"/>
            </a:endParaRPr>
          </a:p>
          <a:p>
            <a:pPr>
              <a:buNone/>
            </a:pPr>
            <a:r>
              <a:rPr lang="pt-PT" sz="1400" b="0" dirty="0">
                <a:effectLst/>
                <a:latin typeface="Arial MT"/>
                <a:ea typeface="Arial" panose="020B0604020202020204" pitchFamily="34" charset="0"/>
              </a:rPr>
              <a:t> </a:t>
            </a:r>
            <a:endParaRPr lang="pt-BR" sz="1400" b="1" dirty="0">
              <a:effectLst/>
              <a:latin typeface="Arial" panose="020B0604020202020204" pitchFamily="34" charset="0"/>
              <a:ea typeface="Arial" panose="020B0604020202020204" pitchFamily="34" charset="0"/>
            </a:endParaRPr>
          </a:p>
          <a:p>
            <a:pPr>
              <a:spcBef>
                <a:spcPts val="165"/>
              </a:spcBef>
              <a:buNone/>
            </a:pPr>
            <a:r>
              <a:rPr lang="pt-PT" sz="1400" b="0" dirty="0">
                <a:effectLst/>
                <a:latin typeface="Arial MT"/>
                <a:ea typeface="Arial" panose="020B0604020202020204" pitchFamily="34" charset="0"/>
              </a:rPr>
              <a:t> </a:t>
            </a:r>
            <a:endParaRPr lang="pt-BR" sz="1400" b="1" dirty="0">
              <a:effectLst/>
              <a:latin typeface="Arial" panose="020B0604020202020204" pitchFamily="34" charset="0"/>
              <a:ea typeface="Arial" panose="020B0604020202020204" pitchFamily="34" charset="0"/>
            </a:endParaRPr>
          </a:p>
          <a:p>
            <a:pPr marL="342900" lvl="0" indent="-342900">
              <a:spcBef>
                <a:spcPts val="5"/>
              </a:spcBef>
              <a:buSzPts val="1100"/>
              <a:buFont typeface="Arial MT"/>
              <a:buChar char="•"/>
              <a:tabLst>
                <a:tab pos="626110" algn="l"/>
              </a:tabLst>
            </a:pPr>
            <a:r>
              <a:rPr lang="pt-PT" sz="1400" spc="0" dirty="0">
                <a:effectLst/>
                <a:latin typeface="Arial MT"/>
                <a:ea typeface="Arial MT"/>
                <a:cs typeface="Arial MT"/>
              </a:rPr>
              <a:t>Borges,</a:t>
            </a:r>
            <a:r>
              <a:rPr lang="pt-PT" sz="1400" spc="-55" dirty="0">
                <a:effectLst/>
                <a:latin typeface="Arial MT"/>
                <a:ea typeface="Arial MT"/>
                <a:cs typeface="Arial MT"/>
              </a:rPr>
              <a:t> </a:t>
            </a:r>
            <a:r>
              <a:rPr lang="pt-PT" sz="1400" spc="0" dirty="0">
                <a:effectLst/>
                <a:latin typeface="Arial MT"/>
                <a:ea typeface="Arial MT"/>
                <a:cs typeface="Arial MT"/>
              </a:rPr>
              <a:t>FABIO.</a:t>
            </a:r>
            <a:r>
              <a:rPr lang="pt-PT" sz="1400" spc="-40" dirty="0">
                <a:effectLst/>
                <a:latin typeface="Arial MT"/>
                <a:ea typeface="Arial MT"/>
                <a:cs typeface="Arial MT"/>
              </a:rPr>
              <a:t> </a:t>
            </a:r>
            <a:r>
              <a:rPr lang="pt-PT" sz="1400" spc="0" dirty="0">
                <a:effectLst/>
                <a:latin typeface="Arial MT"/>
                <a:ea typeface="Arial MT"/>
                <a:cs typeface="Arial MT"/>
              </a:rPr>
              <a:t>Terapêutica</a:t>
            </a:r>
            <a:r>
              <a:rPr lang="pt-PT" sz="1400" spc="-50" dirty="0">
                <a:effectLst/>
                <a:latin typeface="Arial MT"/>
                <a:ea typeface="Arial MT"/>
                <a:cs typeface="Arial MT"/>
              </a:rPr>
              <a:t> </a:t>
            </a:r>
            <a:r>
              <a:rPr lang="pt-PT" sz="1400" spc="0" dirty="0">
                <a:effectLst/>
                <a:latin typeface="Arial MT"/>
                <a:ea typeface="Arial MT"/>
                <a:cs typeface="Arial MT"/>
              </a:rPr>
              <a:t>em</a:t>
            </a:r>
            <a:r>
              <a:rPr lang="pt-PT" sz="1400" spc="-25" dirty="0">
                <a:effectLst/>
                <a:latin typeface="Arial MT"/>
                <a:ea typeface="Arial MT"/>
                <a:cs typeface="Arial MT"/>
              </a:rPr>
              <a:t> </a:t>
            </a:r>
            <a:r>
              <a:rPr lang="pt-PT" sz="1400" spc="0" dirty="0">
                <a:effectLst/>
                <a:latin typeface="Arial MT"/>
                <a:ea typeface="Arial MT"/>
                <a:cs typeface="Arial MT"/>
              </a:rPr>
              <a:t>Estética</a:t>
            </a:r>
            <a:r>
              <a:rPr lang="pt-PT" sz="1400" spc="-50" dirty="0">
                <a:effectLst/>
                <a:latin typeface="Arial MT"/>
                <a:ea typeface="Arial MT"/>
                <a:cs typeface="Arial MT"/>
              </a:rPr>
              <a:t> </a:t>
            </a:r>
            <a:r>
              <a:rPr lang="pt-PT" sz="1400" spc="0" dirty="0">
                <a:effectLst/>
                <a:latin typeface="Arial MT"/>
                <a:ea typeface="Arial MT"/>
                <a:cs typeface="Arial MT"/>
              </a:rPr>
              <a:t>–</a:t>
            </a:r>
            <a:r>
              <a:rPr lang="pt-PT" sz="1400" spc="-20" dirty="0">
                <a:effectLst/>
                <a:latin typeface="Arial MT"/>
                <a:ea typeface="Arial MT"/>
                <a:cs typeface="Arial MT"/>
              </a:rPr>
              <a:t> </a:t>
            </a:r>
            <a:r>
              <a:rPr lang="pt-PT" sz="1400" spc="0" dirty="0">
                <a:effectLst/>
                <a:latin typeface="Arial MT"/>
                <a:ea typeface="Arial MT"/>
                <a:cs typeface="Arial MT"/>
              </a:rPr>
              <a:t>Conceitos</a:t>
            </a:r>
            <a:r>
              <a:rPr lang="pt-PT" sz="1400" spc="-10" dirty="0">
                <a:effectLst/>
                <a:latin typeface="Arial MT"/>
                <a:ea typeface="Arial MT"/>
                <a:cs typeface="Arial MT"/>
              </a:rPr>
              <a:t> </a:t>
            </a:r>
            <a:r>
              <a:rPr lang="pt-PT" sz="1400" spc="0" dirty="0">
                <a:effectLst/>
                <a:latin typeface="Arial MT"/>
                <a:ea typeface="Arial MT"/>
                <a:cs typeface="Arial MT"/>
              </a:rPr>
              <a:t>e</a:t>
            </a:r>
            <a:r>
              <a:rPr lang="pt-PT" sz="1400" spc="-20" dirty="0">
                <a:effectLst/>
                <a:latin typeface="Arial MT"/>
                <a:ea typeface="Arial MT"/>
                <a:cs typeface="Arial MT"/>
              </a:rPr>
              <a:t> </a:t>
            </a:r>
            <a:r>
              <a:rPr lang="pt-PT" sz="1400" spc="0" dirty="0">
                <a:effectLst/>
                <a:latin typeface="Arial MT"/>
                <a:ea typeface="Arial MT"/>
                <a:cs typeface="Arial MT"/>
              </a:rPr>
              <a:t>Técnicas.</a:t>
            </a:r>
            <a:r>
              <a:rPr lang="pt-PT" sz="1400" spc="-40" dirty="0">
                <a:effectLst/>
                <a:latin typeface="Arial MT"/>
                <a:ea typeface="Arial MT"/>
                <a:cs typeface="Arial MT"/>
              </a:rPr>
              <a:t> </a:t>
            </a:r>
            <a:r>
              <a:rPr lang="pt-PT" sz="1400" spc="0" dirty="0">
                <a:effectLst/>
                <a:latin typeface="Arial MT"/>
                <a:ea typeface="Arial MT"/>
                <a:cs typeface="Arial MT"/>
              </a:rPr>
              <a:t>Phorte</a:t>
            </a:r>
            <a:r>
              <a:rPr lang="pt-PT" sz="1400" spc="-35" dirty="0">
                <a:effectLst/>
                <a:latin typeface="Arial MT"/>
                <a:ea typeface="Arial MT"/>
                <a:cs typeface="Arial MT"/>
              </a:rPr>
              <a:t> </a:t>
            </a:r>
            <a:r>
              <a:rPr lang="pt-PT" sz="1400" spc="0" dirty="0">
                <a:effectLst/>
                <a:latin typeface="Arial MT"/>
                <a:ea typeface="Arial MT"/>
                <a:cs typeface="Arial MT"/>
              </a:rPr>
              <a:t>edito</a:t>
            </a:r>
            <a:r>
              <a:rPr lang="pt-PT" sz="1800" spc="0" dirty="0">
                <a:effectLst/>
                <a:latin typeface="Arial MT"/>
                <a:ea typeface="Arial MT"/>
                <a:cs typeface="Arial MT"/>
              </a:rPr>
              <a:t>ra,</a:t>
            </a:r>
            <a:r>
              <a:rPr lang="pt-PT" sz="1800" spc="-40" dirty="0">
                <a:effectLst/>
                <a:latin typeface="Arial MT"/>
                <a:ea typeface="Arial MT"/>
                <a:cs typeface="Arial MT"/>
              </a:rPr>
              <a:t> </a:t>
            </a:r>
            <a:r>
              <a:rPr lang="pt-PT" sz="1800" spc="-10" dirty="0">
                <a:effectLst/>
                <a:latin typeface="Arial MT"/>
                <a:ea typeface="Arial MT"/>
                <a:cs typeface="Arial MT"/>
              </a:rPr>
              <a:t>2016.</a:t>
            </a:r>
            <a:endParaRPr lang="pt-BR" sz="1800" spc="0" dirty="0">
              <a:effectLst/>
              <a:latin typeface="Arial MT"/>
              <a:ea typeface="Arial MT"/>
              <a:cs typeface="Arial MT"/>
            </a:endParaRPr>
          </a:p>
        </p:txBody>
      </p:sp>
    </p:spTree>
    <p:extLst>
      <p:ext uri="{BB962C8B-B14F-4D97-AF65-F5344CB8AC3E}">
        <p14:creationId xmlns:p14="http://schemas.microsoft.com/office/powerpoint/2010/main" val="3150321301"/>
      </p:ext>
    </p:extLst>
  </p:cSld>
  <p:clrMapOvr>
    <a:masterClrMapping/>
  </p:clrMapOvr>
</p:sld>
</file>

<file path=ppt/theme/theme1.xml><?xml version="1.0" encoding="utf-8"?>
<a:theme xmlns:a="http://schemas.openxmlformats.org/drawingml/2006/main" name="Tema do Offic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ppt/theme/theme2.xml><?xml version="1.0" encoding="utf-8"?>
<a:theme xmlns:a="http://schemas.openxmlformats.org/drawingml/2006/main" name="Tema do Offic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50466</TotalTime>
  <Words>4996</Words>
  <Application>Microsoft Office PowerPoint</Application>
  <PresentationFormat>Widescreen</PresentationFormat>
  <Paragraphs>1028</Paragraphs>
  <Slides>98</Slides>
  <Notes>0</Notes>
  <HiddenSlides>0</HiddenSlides>
  <MMClips>0</MMClips>
  <ScaleCrop>false</ScaleCrop>
  <HeadingPairs>
    <vt:vector size="6" baseType="variant">
      <vt:variant>
        <vt:lpstr>Fontes usadas</vt:lpstr>
      </vt:variant>
      <vt:variant>
        <vt:i4>9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98</vt:i4>
      </vt:variant>
    </vt:vector>
  </HeadingPairs>
  <TitlesOfParts>
    <vt:vector size="108" baseType="lpstr">
      <vt:lpstr>Aharoni</vt:lpstr>
      <vt:lpstr>Aptos</vt:lpstr>
      <vt:lpstr>Aptos Display</vt:lpstr>
      <vt:lpstr>Arial</vt:lpstr>
      <vt:lpstr>Arial MT</vt:lpstr>
      <vt:lpstr>Calibri </vt:lpstr>
      <vt:lpstr>Calisto MT</vt:lpstr>
      <vt:lpstr>Symbol</vt:lpstr>
      <vt:lpstr>Wingdings</vt:lpstr>
      <vt:lpstr>Tema do Office</vt:lpstr>
      <vt:lpstr>Curso de Microagulhamento e associações    Aula Teoria </vt:lpstr>
      <vt:lpstr>Apresentação do PowerPoint</vt:lpstr>
      <vt:lpstr>Microagulhamento 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Andressa Pereira Martins</dc:creator>
  <cp:lastModifiedBy>Andressa Pereira Martins</cp:lastModifiedBy>
  <cp:revision>34</cp:revision>
  <dcterms:created xsi:type="dcterms:W3CDTF">2026-04-08T16:39:28Z</dcterms:created>
  <dcterms:modified xsi:type="dcterms:W3CDTF">2026-05-22T22:09:03Z</dcterms:modified>
</cp:coreProperties>
</file>